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3" r:id="rId3"/>
    <p:sldId id="274" r:id="rId4"/>
    <p:sldId id="275" r:id="rId5"/>
    <p:sldId id="276" r:id="rId6"/>
    <p:sldId id="257" r:id="rId7"/>
    <p:sldId id="281" r:id="rId8"/>
    <p:sldId id="258" r:id="rId9"/>
    <p:sldId id="289" r:id="rId10"/>
    <p:sldId id="259" r:id="rId11"/>
    <p:sldId id="262" r:id="rId12"/>
    <p:sldId id="263" r:id="rId13"/>
    <p:sldId id="264" r:id="rId14"/>
    <p:sldId id="268" r:id="rId15"/>
    <p:sldId id="282" r:id="rId16"/>
    <p:sldId id="260" r:id="rId17"/>
    <p:sldId id="290" r:id="rId18"/>
    <p:sldId id="283" r:id="rId19"/>
    <p:sldId id="261" r:id="rId20"/>
    <p:sldId id="265" r:id="rId21"/>
    <p:sldId id="267" r:id="rId22"/>
    <p:sldId id="266" r:id="rId23"/>
    <p:sldId id="280" r:id="rId24"/>
    <p:sldId id="270" r:id="rId25"/>
    <p:sldId id="279" r:id="rId26"/>
    <p:sldId id="284" r:id="rId27"/>
    <p:sldId id="285" r:id="rId28"/>
    <p:sldId id="286" r:id="rId29"/>
    <p:sldId id="291" r:id="rId30"/>
    <p:sldId id="287" r:id="rId31"/>
    <p:sldId id="288" r:id="rId32"/>
    <p:sldId id="271" r:id="rId33"/>
    <p:sldId id="278" r:id="rId34"/>
    <p:sldId id="277" r:id="rId35"/>
    <p:sldId id="272" r:id="rId36"/>
  </p:sldIdLst>
  <p:sldSz cx="12192000" cy="6858000"/>
  <p:notesSz cx="6858000" cy="9144000"/>
  <p:embeddedFontLst>
    <p:embeddedFont>
      <p:font typeface="Alagard" panose="02000603000000000000" pitchFamily="2" charset="0"/>
      <p:regular r:id="rId38"/>
    </p:embeddedFont>
    <p:embeddedFont>
      <p:font typeface="Bahnschrift Condensed" panose="020B0502040204020203" pitchFamily="34" charset="0"/>
      <p:regular r:id="rId39"/>
      <p:bold r:id="rId40"/>
    </p:embeddedFont>
    <p:embeddedFont>
      <p:font typeface="Bahnschrift Light Condensed" panose="020B0502040204020203" pitchFamily="34" charset="0"/>
      <p:regular r:id="rId41"/>
    </p:embeddedFont>
    <p:embeddedFont>
      <p:font typeface="Quattrocento Sans" panose="020B0604020202020204" charset="0"/>
      <p:regular r:id="rId42"/>
      <p:bold r:id="rId43"/>
      <p:italic r:id="rId44"/>
      <p:boldItalic r:id="rId45"/>
    </p:embeddedFont>
    <p:embeddedFont>
      <p:font typeface="Rockwell" panose="02060603020205020403" pitchFamily="18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johOlkZ5bld9NZyPVf5Yh6jyxM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3ef27c05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3ef27c05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3ef27c05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3ef27c05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425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3ef27c05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3ef27c05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6538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3ef27c05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3ef27c05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3ef27c05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3ef27c05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3ef27c05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3ef27c05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3417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132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6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3ef27c05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13ef27c05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3ef27c05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13ef27c05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177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937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3ef27c0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3ef27c0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3ef27c0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3ef27c0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17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3ef27c05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3ef27c05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3ef27c05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3ef27c05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3ef27c05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3ef27c05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ockwel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Rockwel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+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+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Char char="+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800"/>
              <a:buChar char="+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+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+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+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FFF4"/>
            </a:gs>
            <a:gs pos="74000">
              <a:srgbClr val="92D050"/>
            </a:gs>
            <a:gs pos="83000">
              <a:srgbClr val="A5F89C"/>
            </a:gs>
            <a:gs pos="100000">
              <a:srgbClr val="00B050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11"/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" name="Google Shape;8;p11"/>
          <p:cNvSpPr/>
          <p:nvPr/>
        </p:nvSpPr>
        <p:spPr>
          <a:xfrm>
            <a:off x="10439256" y="6172200"/>
            <a:ext cx="1482102" cy="67936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" name="Google Shape;9;p11"/>
          <p:cNvSpPr/>
          <p:nvPr/>
        </p:nvSpPr>
        <p:spPr>
          <a:xfrm>
            <a:off x="7977352" y="5197178"/>
            <a:ext cx="4211600" cy="1660822"/>
          </a:xfrm>
          <a:custGeom>
            <a:avLst/>
            <a:gdLst/>
            <a:ahLst/>
            <a:cxnLst/>
            <a:rect l="l" t="t" r="r" b="b"/>
            <a:pathLst>
              <a:path w="4211600" h="1660822" extrusionOk="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" name="Google Shape;10;p11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11" name="Google Shape;11;p11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Google Shape;12;p11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" name="Google Shape;13;p11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" name="Google Shape;14;p11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" name="Google Shape;15;p11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" name="Google Shape;16;p11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" name="Google Shape;17;p11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" name="Google Shape;18;p11"/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</p:grpSpPr>
        <p:sp>
          <p:nvSpPr>
            <p:cNvPr id="19" name="Google Shape;19;p11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/>
              <a:ahLst/>
              <a:cxnLst/>
              <a:rect l="l" t="t" r="r" b="b"/>
              <a:pathLst>
                <a:path w="3946874" h="3989641" extrusionOk="0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Google Shape;20;p11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/>
              <a:ahLst/>
              <a:cxnLst/>
              <a:rect l="l" t="t" r="r" b="b"/>
              <a:pathLst>
                <a:path w="3665410" h="2985611" extrusionOk="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11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/>
              <a:ahLst/>
              <a:cxnLst/>
              <a:rect l="l" t="t" r="r" b="b"/>
              <a:pathLst>
                <a:path w="285940" h="199072" extrusionOk="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11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/>
              <a:ahLst/>
              <a:cxnLst/>
              <a:rect l="l" t="t" r="r" b="b"/>
              <a:pathLst>
                <a:path w="655796" h="381190" extrusionOk="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11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/>
              <a:ahLst/>
              <a:cxnLst/>
              <a:rect l="l" t="t" r="r" b="b"/>
              <a:pathLst>
                <a:path w="2907315" h="1544764" extrusionOk="0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11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/>
              <a:ahLst/>
              <a:cxnLst/>
              <a:rect l="l" t="t" r="r" b="b"/>
              <a:pathLst>
                <a:path w="3168300" h="1952434" extrusionOk="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11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/>
              <a:ahLst/>
              <a:cxnLst/>
              <a:rect l="l" t="t" r="r" b="b"/>
              <a:pathLst>
                <a:path w="3356800" h="2452020" extrusionOk="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ockwell"/>
              <a:buNone/>
              <a:defRPr sz="44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venir"/>
              <a:buChar char="+"/>
              <a:defRPr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venir"/>
              <a:buChar char="+"/>
              <a:defRPr sz="24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venir"/>
              <a:buChar char="+"/>
              <a:defRPr sz="20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u="non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u="non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u="non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u="non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u="non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u="non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u="non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u="non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u="non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29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EDFFF4"/>
              </a:gs>
              <a:gs pos="74000">
                <a:srgbClr val="92D050"/>
              </a:gs>
              <a:gs pos="83000">
                <a:srgbClr val="A5F89C"/>
              </a:gs>
              <a:gs pos="100000">
                <a:srgbClr val="00B050"/>
              </a:gs>
            </a:gsLst>
            <a:lin ang="5400000" scaled="0"/>
          </a:gra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" name="Google Shape;106;p1"/>
          <p:cNvSpPr txBox="1">
            <a:spLocks noGrp="1"/>
          </p:cNvSpPr>
          <p:nvPr>
            <p:ph type="ctrTitle"/>
          </p:nvPr>
        </p:nvSpPr>
        <p:spPr>
          <a:xfrm>
            <a:off x="3201982" y="3530770"/>
            <a:ext cx="5996628" cy="222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</a:pPr>
            <a:r>
              <a:rPr lang="fr-FR" sz="4400">
                <a:latin typeface="Avenir"/>
                <a:ea typeface="Avenir"/>
                <a:cs typeface="Avenir"/>
                <a:sym typeface="Avenir"/>
              </a:rPr>
              <a:t>Présentation finale</a:t>
            </a:r>
            <a:br>
              <a:rPr lang="fr-FR" sz="5000"/>
            </a:br>
            <a:r>
              <a:rPr lang="fr-FR" sz="5000"/>
              <a:t>Application mobile « </a:t>
            </a:r>
            <a:r>
              <a:rPr lang="fr-FR" sz="4400"/>
              <a:t>Tourisme à Metz »</a:t>
            </a:r>
            <a:endParaRPr sz="5000"/>
          </a:p>
        </p:txBody>
      </p:sp>
      <p:grpSp>
        <p:nvGrpSpPr>
          <p:cNvPr id="107" name="Google Shape;107;p1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08" name="Google Shape;108;p1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09" name="Google Shape;109;p1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110" name="Google Shape;110;p1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/>
                <a:ahLst/>
                <a:cxnLst/>
                <a:rect l="l" t="t" r="r" b="b"/>
                <a:pathLst>
                  <a:path w="3946874" h="3989641" extrusionOk="0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/>
                <a:ahLst/>
                <a:cxnLst/>
                <a:rect l="l" t="t" r="r" b="b"/>
                <a:pathLst>
                  <a:path w="3665410" h="2985611" extrusionOk="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" name="Google Shape;112;p1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285940" h="199072" extrusionOk="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" name="Google Shape;113;p1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/>
                <a:ahLst/>
                <a:cxnLst/>
                <a:rect l="l" t="t" r="r" b="b"/>
                <a:pathLst>
                  <a:path w="655796" h="381190" extrusionOk="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/>
                <a:ahLst/>
                <a:cxnLst/>
                <a:rect l="l" t="t" r="r" b="b"/>
                <a:pathLst>
                  <a:path w="2907315" h="1544764" extrusionOk="0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/>
                <a:ahLst/>
                <a:cxnLst/>
                <a:rect l="l" t="t" r="r" b="b"/>
                <a:pathLst>
                  <a:path w="3168300" h="1952434" extrusionOk="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/>
                <a:ahLst/>
                <a:cxnLst/>
                <a:rect l="l" t="t" r="r" b="b"/>
                <a:pathLst>
                  <a:path w="3356800" h="2452020" extrusionOk="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17" name="Google Shape;117;p1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/>
              <a:ahLst/>
              <a:cxnLst/>
              <a:rect l="l" t="t" r="r" b="b"/>
              <a:pathLst>
                <a:path w="4211600" h="1660822" extrusionOk="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118" name="Google Shape;118;p1"/>
          <p:cNvPicPr preferRelativeResize="0"/>
          <p:nvPr/>
        </p:nvPicPr>
        <p:blipFill rotWithShape="1">
          <a:blip r:embed="rId3">
            <a:alphaModFix/>
          </a:blip>
          <a:srcRect t="25417" r="-2" b="18726"/>
          <a:stretch/>
        </p:blipFill>
        <p:spPr>
          <a:xfrm>
            <a:off x="455890" y="-377466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 extrusionOk="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19" name="Google Shape;119;p1"/>
          <p:cNvGrpSpPr/>
          <p:nvPr/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120" name="Google Shape;120;p1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7" name="Google Shape;127;p1"/>
          <p:cNvGrpSpPr/>
          <p:nvPr/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128" name="Google Shape;128;p1"/>
            <p:cNvCxnSpPr/>
            <p:nvPr/>
          </p:nvCxnSpPr>
          <p:spPr>
            <a:xfrm>
              <a:off x="1234783" y="3733800"/>
              <a:ext cx="0" cy="118872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" name="Google Shape;129;p1"/>
            <p:cNvCxnSpPr/>
            <p:nvPr/>
          </p:nvCxnSpPr>
          <p:spPr>
            <a:xfrm>
              <a:off x="1175347" y="3793236"/>
              <a:ext cx="118872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0" name="Google Shape;130;p1"/>
          <p:cNvGrpSpPr/>
          <p:nvPr/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131" name="Google Shape;131;p1"/>
            <p:cNvCxnSpPr/>
            <p:nvPr/>
          </p:nvCxnSpPr>
          <p:spPr>
            <a:xfrm>
              <a:off x="1234783" y="3733800"/>
              <a:ext cx="0" cy="118872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" name="Google Shape;132;p1"/>
            <p:cNvCxnSpPr/>
            <p:nvPr/>
          </p:nvCxnSpPr>
          <p:spPr>
            <a:xfrm>
              <a:off x="1175347" y="3793236"/>
              <a:ext cx="118872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" name="Google Shape;133;p1"/>
          <p:cNvSpPr txBox="1">
            <a:spLocks noGrp="1"/>
          </p:cNvSpPr>
          <p:nvPr>
            <p:ph type="subTitle" idx="1"/>
          </p:nvPr>
        </p:nvSpPr>
        <p:spPr>
          <a:xfrm>
            <a:off x="4163062" y="289041"/>
            <a:ext cx="3997745" cy="22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fr-FR" sz="6600" b="1" dirty="0">
                <a:solidFill>
                  <a:schemeClr val="lt1"/>
                </a:solidFill>
              </a:rPr>
              <a:t>Jour 5</a:t>
            </a:r>
            <a:endParaRPr dirty="0"/>
          </a:p>
        </p:txBody>
      </p:sp>
      <p:sp>
        <p:nvSpPr>
          <p:cNvPr id="134" name="Google Shape;134;p1"/>
          <p:cNvSpPr txBox="1"/>
          <p:nvPr/>
        </p:nvSpPr>
        <p:spPr>
          <a:xfrm>
            <a:off x="2209800" y="6522758"/>
            <a:ext cx="121889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MILON Jean-Baptiste           MOHR Nathan           PICARD Ryan           GINEPRO Rémi             STANCATO Clément</a:t>
            </a:r>
            <a:endParaRPr/>
          </a:p>
        </p:txBody>
      </p:sp>
      <p:pic>
        <p:nvPicPr>
          <p:cNvPr id="135" name="Google Shape;135;p1" descr="Une image contenant text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6688" y="5826817"/>
            <a:ext cx="2520816" cy="471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3ef27c052_0_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rgbClr val="1A1633"/>
                </a:solidFill>
              </a:rPr>
              <a:t>Croquis / Cahier des charges (2)</a:t>
            </a:r>
            <a:endParaRPr/>
          </a:p>
        </p:txBody>
      </p:sp>
      <p:pic>
        <p:nvPicPr>
          <p:cNvPr id="210" name="Google Shape;210;g113ef27c052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500" y="2616838"/>
            <a:ext cx="4161000" cy="223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13ef27c052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99" y="1809749"/>
            <a:ext cx="3177290" cy="16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13ef27c052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4657995"/>
            <a:ext cx="3177300" cy="151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13ef27c052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6499" y="1809750"/>
            <a:ext cx="3177300" cy="162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13ef27c052_0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6500" y="4599946"/>
            <a:ext cx="3177301" cy="157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13ef27c052_0_8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Quattrocento Sans"/>
                <a:ea typeface="Quattrocento Sans"/>
                <a:cs typeface="Quattrocento Sans"/>
                <a:sym typeface="Quattrocento Sans"/>
              </a:rPr>
              <a:t>Jour 1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3ef27c052_0_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A1633"/>
                </a:solidFill>
              </a:rPr>
              <a:t>Charte graphique définie</a:t>
            </a:r>
            <a:endParaRPr/>
          </a:p>
        </p:txBody>
      </p:sp>
      <p:pic>
        <p:nvPicPr>
          <p:cNvPr id="237" name="Google Shape;237;g113ef27c052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842" y="1825625"/>
            <a:ext cx="2896425" cy="4331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13ef27c052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5" y="1825625"/>
            <a:ext cx="2896432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13ef27c052_0_34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Quattrocento Sans"/>
                <a:ea typeface="Quattrocento Sans"/>
                <a:cs typeface="Quattrocento Sans"/>
                <a:sym typeface="Quattrocento Sans"/>
              </a:rPr>
              <a:t>Jour 2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3ef27c052_0_44"/>
          <p:cNvSpPr txBox="1">
            <a:spLocks noGrp="1"/>
          </p:cNvSpPr>
          <p:nvPr>
            <p:ph type="title"/>
          </p:nvPr>
        </p:nvSpPr>
        <p:spPr>
          <a:xfrm>
            <a:off x="4290576" y="1341782"/>
            <a:ext cx="3932100" cy="2976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0" dirty="0">
                <a:solidFill>
                  <a:srgbClr val="1A1633"/>
                </a:solidFill>
              </a:rPr>
              <a:t>Création de marqueurs personnalisés </a:t>
            </a:r>
            <a:endParaRPr dirty="0"/>
          </a:p>
        </p:txBody>
      </p:sp>
      <p:pic>
        <p:nvPicPr>
          <p:cNvPr id="245" name="Google Shape;245;g113ef27c052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852" y="979129"/>
            <a:ext cx="2273175" cy="22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13ef27c052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2225" y="987425"/>
            <a:ext cx="2273175" cy="226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13ef27c052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852" y="3453767"/>
            <a:ext cx="2273175" cy="22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3ef27c052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2225" y="3587748"/>
            <a:ext cx="2273175" cy="226487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13ef27c052_0_44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Jour 3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3ef27c052_0_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Création et implémentation du logo de l’appli</a:t>
            </a:r>
            <a:endParaRPr/>
          </a:p>
        </p:txBody>
      </p:sp>
      <p:sp>
        <p:nvSpPr>
          <p:cNvPr id="255" name="Google Shape;255;g113ef27c052_0_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 err="1">
                <a:solidFill>
                  <a:schemeClr val="dk1"/>
                </a:solidFill>
                <a:latin typeface="Bahnschrift Light Condensed" panose="020B0502040204020203" pitchFamily="34" charset="0"/>
                <a:ea typeface="Arial"/>
                <a:cs typeface="Arial"/>
                <a:sym typeface="Arial"/>
              </a:rPr>
              <a:t>Metz’Tour</a:t>
            </a:r>
            <a:endParaRPr dirty="0">
              <a:latin typeface="Bahnschrift Light Condensed" panose="020B0502040204020203" pitchFamily="34" charset="0"/>
            </a:endParaRPr>
          </a:p>
        </p:txBody>
      </p:sp>
      <p:pic>
        <p:nvPicPr>
          <p:cNvPr id="256" name="Google Shape;256;g113ef27c052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850" y="1825625"/>
            <a:ext cx="3278302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13ef27c052_0_55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Jour 3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3ef27c052_0_112"/>
          <p:cNvSpPr txBox="1">
            <a:spLocks noGrp="1"/>
          </p:cNvSpPr>
          <p:nvPr>
            <p:ph type="title"/>
          </p:nvPr>
        </p:nvSpPr>
        <p:spPr>
          <a:xfrm>
            <a:off x="838200" y="1336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0"/>
              <a:t>Design de l’Application</a:t>
            </a:r>
            <a:br>
              <a:rPr lang="fr-FR" sz="5000"/>
            </a:br>
            <a:r>
              <a:rPr lang="fr-FR" sz="4000"/>
              <a:t>Croquis et maquettes implémentés</a:t>
            </a:r>
            <a:endParaRPr/>
          </a:p>
        </p:txBody>
      </p:sp>
      <p:pic>
        <p:nvPicPr>
          <p:cNvPr id="285" name="Google Shape;285;g113ef27c052_0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6492" y="1594124"/>
            <a:ext cx="2126100" cy="4606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fadeDir="5400012" sy="-100000" algn="bl" rotWithShape="0"/>
          </a:effectLst>
        </p:spPr>
      </p:pic>
      <p:pic>
        <p:nvPicPr>
          <p:cNvPr id="286" name="Google Shape;286;g113ef27c052_0_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9409" y="1594124"/>
            <a:ext cx="2126100" cy="4606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fadeDir="5400012" sy="-100000" algn="bl" rotWithShape="0"/>
          </a:effectLst>
        </p:spPr>
      </p:pic>
      <p:pic>
        <p:nvPicPr>
          <p:cNvPr id="287" name="Google Shape;287;g113ef27c052_0_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7547" y="1596729"/>
            <a:ext cx="2126100" cy="4606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fadeDir="5400012" sy="-100000" algn="bl" rotWithShape="0"/>
          </a:effectLst>
        </p:spPr>
      </p:pic>
      <p:sp>
        <p:nvSpPr>
          <p:cNvPr id="288" name="Google Shape;288;g113ef27c052_0_112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Jour 4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2"/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10439256" y="6172200"/>
            <a:ext cx="1482102" cy="67936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3" name="Google Shape;143;p2"/>
          <p:cNvSpPr/>
          <p:nvPr/>
        </p:nvSpPr>
        <p:spPr>
          <a:xfrm>
            <a:off x="7977352" y="5197178"/>
            <a:ext cx="4211600" cy="1660822"/>
          </a:xfrm>
          <a:custGeom>
            <a:avLst/>
            <a:gdLst/>
            <a:ahLst/>
            <a:cxnLst/>
            <a:rect l="l" t="t" r="r" b="b"/>
            <a:pathLst>
              <a:path w="4211600" h="1660822" extrusionOk="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4" name="Google Shape;144;p2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145" name="Google Shape;145;p2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</p:grpSpPr>
        <p:sp>
          <p:nvSpPr>
            <p:cNvPr id="153" name="Google Shape;153;p2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/>
              <a:ahLst/>
              <a:cxnLst/>
              <a:rect l="l" t="t" r="r" b="b"/>
              <a:pathLst>
                <a:path w="3946874" h="3989641" extrusionOk="0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/>
              <a:ahLst/>
              <a:cxnLst/>
              <a:rect l="l" t="t" r="r" b="b"/>
              <a:pathLst>
                <a:path w="3665410" h="2985611" extrusionOk="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/>
              <a:ahLst/>
              <a:cxnLst/>
              <a:rect l="l" t="t" r="r" b="b"/>
              <a:pathLst>
                <a:path w="285940" h="199072" extrusionOk="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/>
              <a:ahLst/>
              <a:cxnLst/>
              <a:rect l="l" t="t" r="r" b="b"/>
              <a:pathLst>
                <a:path w="655796" h="381190" extrusionOk="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/>
              <a:ahLst/>
              <a:cxnLst/>
              <a:rect l="l" t="t" r="r" b="b"/>
              <a:pathLst>
                <a:path w="2907315" h="1544764" extrusionOk="0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/>
              <a:ahLst/>
              <a:cxnLst/>
              <a:rect l="l" t="t" r="r" b="b"/>
              <a:pathLst>
                <a:path w="3168300" h="1952434" extrusionOk="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/>
              <a:ahLst/>
              <a:cxnLst/>
              <a:rect l="l" t="t" r="r" b="b"/>
              <a:pathLst>
                <a:path w="3356800" h="2452020" extrusionOk="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60" name="Google Shape;16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EDFFF4"/>
              </a:gs>
              <a:gs pos="74000">
                <a:srgbClr val="92D050"/>
              </a:gs>
              <a:gs pos="83000">
                <a:srgbClr val="A5F89C"/>
              </a:gs>
              <a:gs pos="100000">
                <a:srgbClr val="00B050"/>
              </a:gs>
            </a:gsLst>
            <a:lin ang="5400000" scaled="0"/>
          </a:gra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3" name="Google Shape;163;p2"/>
          <p:cNvGrpSpPr/>
          <p:nvPr/>
        </p:nvGrpSpPr>
        <p:grpSpPr>
          <a:xfrm>
            <a:off x="16931" y="-3086"/>
            <a:ext cx="7904844" cy="6887019"/>
            <a:chOff x="16931" y="-3086"/>
            <a:chExt cx="7904844" cy="6887019"/>
          </a:xfrm>
        </p:grpSpPr>
        <p:sp>
          <p:nvSpPr>
            <p:cNvPr id="164" name="Google Shape;164;p2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470919" y="61392"/>
              <a:ext cx="4450856" cy="6822541"/>
            </a:xfrm>
            <a:custGeom>
              <a:avLst/>
              <a:gdLst/>
              <a:ahLst/>
              <a:cxnLst/>
              <a:rect l="l" t="t" r="r" b="b"/>
              <a:pathLst>
                <a:path w="2478714" h="3799522" extrusionOk="0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7274" y="1582560"/>
              <a:ext cx="4133888" cy="5301373"/>
            </a:xfrm>
            <a:custGeom>
              <a:avLst/>
              <a:gdLst/>
              <a:ahLst/>
              <a:cxnLst/>
              <a:rect l="l" t="t" r="r" b="b"/>
              <a:pathLst>
                <a:path w="2302192" h="2952373" extrusionOk="0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6931" y="3518322"/>
              <a:ext cx="2880722" cy="3317378"/>
            </a:xfrm>
            <a:custGeom>
              <a:avLst/>
              <a:gdLst/>
              <a:ahLst/>
              <a:cxnLst/>
              <a:rect l="l" t="t" r="r" b="b"/>
              <a:pathLst>
                <a:path w="1604295" h="1847472" extrusionOk="0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7969" y="2957679"/>
              <a:ext cx="2196245" cy="3010367"/>
            </a:xfrm>
            <a:custGeom>
              <a:avLst/>
              <a:gdLst/>
              <a:ahLst/>
              <a:cxnLst/>
              <a:rect l="l" t="t" r="r" b="b"/>
              <a:pathLst>
                <a:path w="1223105" h="1676495" extrusionOk="0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234043" y="2855696"/>
              <a:ext cx="1200999" cy="3994030"/>
            </a:xfrm>
            <a:custGeom>
              <a:avLst/>
              <a:gdLst/>
              <a:ahLst/>
              <a:cxnLst/>
              <a:rect l="l" t="t" r="r" b="b"/>
              <a:pathLst>
                <a:path w="668845" h="2224304" extrusionOk="0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17437" y="5668418"/>
              <a:ext cx="1982111" cy="1181308"/>
            </a:xfrm>
            <a:custGeom>
              <a:avLst/>
              <a:gdLst/>
              <a:ahLst/>
              <a:cxnLst/>
              <a:rect l="l" t="t" r="r" b="b"/>
              <a:pathLst>
                <a:path w="1103852" h="657879" extrusionOk="0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7103" y="25817"/>
              <a:ext cx="2282549" cy="5138883"/>
            </a:xfrm>
            <a:custGeom>
              <a:avLst/>
              <a:gdLst/>
              <a:ahLst/>
              <a:cxnLst/>
              <a:rect l="l" t="t" r="r" b="b"/>
              <a:pathLst>
                <a:path w="1271168" h="2861881" extrusionOk="0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7103" y="53524"/>
              <a:ext cx="1650357" cy="4733534"/>
            </a:xfrm>
            <a:custGeom>
              <a:avLst/>
              <a:gdLst/>
              <a:ahLst/>
              <a:cxnLst/>
              <a:rect l="l" t="t" r="r" b="b"/>
              <a:pathLst>
                <a:path w="919096" h="2636139" extrusionOk="0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103" y="379002"/>
              <a:ext cx="1123546" cy="4116271"/>
            </a:xfrm>
            <a:custGeom>
              <a:avLst/>
              <a:gdLst/>
              <a:ahLst/>
              <a:cxnLst/>
              <a:rect l="l" t="t" r="r" b="b"/>
              <a:pathLst>
                <a:path w="625711" h="2292381" extrusionOk="0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7103" y="798206"/>
              <a:ext cx="756945" cy="3350210"/>
            </a:xfrm>
            <a:custGeom>
              <a:avLst/>
              <a:gdLst/>
              <a:ahLst/>
              <a:cxnLst/>
              <a:rect l="l" t="t" r="r" b="b"/>
              <a:pathLst>
                <a:path w="421548" h="1865756" extrusionOk="0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103" y="1247513"/>
              <a:ext cx="515229" cy="2438941"/>
            </a:xfrm>
            <a:custGeom>
              <a:avLst/>
              <a:gdLst/>
              <a:ahLst/>
              <a:cxnLst/>
              <a:rect l="l" t="t" r="r" b="b"/>
              <a:pathLst>
                <a:path w="286935" h="1358264" extrusionOk="0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7103" y="1752232"/>
              <a:ext cx="300409" cy="1599679"/>
            </a:xfrm>
            <a:custGeom>
              <a:avLst/>
              <a:gdLst/>
              <a:ahLst/>
              <a:cxnLst/>
              <a:rect l="l" t="t" r="r" b="b"/>
              <a:pathLst>
                <a:path w="167300" h="890873" extrusionOk="0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131253" y="14016"/>
              <a:ext cx="5523537" cy="3012568"/>
            </a:xfrm>
            <a:custGeom>
              <a:avLst/>
              <a:gdLst/>
              <a:ahLst/>
              <a:cxnLst/>
              <a:rect l="l" t="t" r="r" b="b"/>
              <a:pathLst>
                <a:path w="3076098" h="1677721" extrusionOk="0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687455" y="75587"/>
              <a:ext cx="4681672" cy="2637228"/>
            </a:xfrm>
            <a:custGeom>
              <a:avLst/>
              <a:gdLst/>
              <a:ahLst/>
              <a:cxnLst/>
              <a:rect l="l" t="t" r="r" b="b"/>
              <a:pathLst>
                <a:path w="2607257" h="1468691" extrusionOk="0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210305" y="31802"/>
              <a:ext cx="3763077" cy="2110194"/>
            </a:xfrm>
            <a:custGeom>
              <a:avLst/>
              <a:gdLst/>
              <a:ahLst/>
              <a:cxnLst/>
              <a:rect l="l" t="t" r="r" b="b"/>
              <a:pathLst>
                <a:path w="2095685" h="1175182" extrusionOk="0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1" name="Google Shape;181;p2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82" name="Google Shape;182;p2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183" name="Google Shape;183;p2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/>
                <a:ahLst/>
                <a:cxnLst/>
                <a:rect l="l" t="t" r="r" b="b"/>
                <a:pathLst>
                  <a:path w="3946874" h="3989641" extrusionOk="0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/>
                <a:ahLst/>
                <a:cxnLst/>
                <a:rect l="l" t="t" r="r" b="b"/>
                <a:pathLst>
                  <a:path w="3665410" h="2985611" extrusionOk="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285940" h="199072" extrusionOk="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/>
                <a:ahLst/>
                <a:cxnLst/>
                <a:rect l="l" t="t" r="r" b="b"/>
                <a:pathLst>
                  <a:path w="655796" h="381190" extrusionOk="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/>
                <a:ahLst/>
                <a:cxnLst/>
                <a:rect l="l" t="t" r="r" b="b"/>
                <a:pathLst>
                  <a:path w="2907315" h="1544764" extrusionOk="0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/>
                <a:ahLst/>
                <a:cxnLst/>
                <a:rect l="l" t="t" r="r" b="b"/>
                <a:pathLst>
                  <a:path w="3168300" h="1952434" extrusionOk="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/>
                <a:ahLst/>
                <a:cxnLst/>
                <a:rect l="l" t="t" r="r" b="b"/>
                <a:pathLst>
                  <a:path w="3356800" h="2452020" extrusionOk="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90" name="Google Shape;190;p2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/>
              <a:ahLst/>
              <a:cxnLst/>
              <a:rect l="l" t="t" r="r" b="b"/>
              <a:pathLst>
                <a:path w="4211600" h="1660822" extrusionOk="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1" name="Google Shape;191;p2"/>
          <p:cNvSpPr txBox="1"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Rockwell"/>
              <a:buNone/>
            </a:pPr>
            <a: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Gestion des données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8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3ef27c052_0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A1633"/>
                </a:solidFill>
              </a:rPr>
              <a:t>Création de la base de données</a:t>
            </a:r>
            <a:endParaRPr/>
          </a:p>
        </p:txBody>
      </p:sp>
      <p:pic>
        <p:nvPicPr>
          <p:cNvPr id="221" name="Google Shape;221;g113ef27c05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025" y="1825625"/>
            <a:ext cx="8723941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13ef27c052_0_18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Quattrocento Sans"/>
                <a:ea typeface="Quattrocento Sans"/>
                <a:cs typeface="Quattrocento Sans"/>
                <a:sym typeface="Quattrocento Sans"/>
              </a:rPr>
              <a:t>Jour 1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2421DF-BF87-4F38-96B1-A9284F48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lieux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3BC4BB-E1C1-4314-AA46-73FFD12FD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r-FR" dirty="0"/>
              <a:t>Utilisation de fichiers .</a:t>
            </a:r>
            <a:r>
              <a:rPr lang="fr-FR" dirty="0" err="1"/>
              <a:t>Json</a:t>
            </a:r>
            <a:r>
              <a:rPr lang="fr-FR" dirty="0"/>
              <a:t> pour chaque type de lieu 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A884ABE-A4E7-4355-BB9C-98F2263E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90" y="2510917"/>
            <a:ext cx="8332727" cy="3645568"/>
          </a:xfrm>
          <a:prstGeom prst="rect">
            <a:avLst/>
          </a:prstGeom>
        </p:spPr>
      </p:pic>
      <p:sp>
        <p:nvSpPr>
          <p:cNvPr id="6" name="Google Shape;222;g113ef27c052_0_18">
            <a:extLst>
              <a:ext uri="{FF2B5EF4-FFF2-40B4-BE49-F238E27FC236}">
                <a16:creationId xmlns:a16="http://schemas.microsoft.com/office/drawing/2014/main" id="{3D5D2718-4AFF-49B4-AB77-E330F1521E71}"/>
              </a:ext>
            </a:extLst>
          </p:cNvPr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Jour 3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02814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2"/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10439256" y="6172200"/>
            <a:ext cx="1482102" cy="67936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3" name="Google Shape;143;p2"/>
          <p:cNvSpPr/>
          <p:nvPr/>
        </p:nvSpPr>
        <p:spPr>
          <a:xfrm>
            <a:off x="7977352" y="5197178"/>
            <a:ext cx="4211600" cy="1660822"/>
          </a:xfrm>
          <a:custGeom>
            <a:avLst/>
            <a:gdLst/>
            <a:ahLst/>
            <a:cxnLst/>
            <a:rect l="l" t="t" r="r" b="b"/>
            <a:pathLst>
              <a:path w="4211600" h="1660822" extrusionOk="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4" name="Google Shape;144;p2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145" name="Google Shape;145;p2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</p:grpSpPr>
        <p:sp>
          <p:nvSpPr>
            <p:cNvPr id="153" name="Google Shape;153;p2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/>
              <a:ahLst/>
              <a:cxnLst/>
              <a:rect l="l" t="t" r="r" b="b"/>
              <a:pathLst>
                <a:path w="3946874" h="3989641" extrusionOk="0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/>
              <a:ahLst/>
              <a:cxnLst/>
              <a:rect l="l" t="t" r="r" b="b"/>
              <a:pathLst>
                <a:path w="3665410" h="2985611" extrusionOk="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/>
              <a:ahLst/>
              <a:cxnLst/>
              <a:rect l="l" t="t" r="r" b="b"/>
              <a:pathLst>
                <a:path w="285940" h="199072" extrusionOk="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/>
              <a:ahLst/>
              <a:cxnLst/>
              <a:rect l="l" t="t" r="r" b="b"/>
              <a:pathLst>
                <a:path w="655796" h="381190" extrusionOk="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/>
              <a:ahLst/>
              <a:cxnLst/>
              <a:rect l="l" t="t" r="r" b="b"/>
              <a:pathLst>
                <a:path w="2907315" h="1544764" extrusionOk="0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/>
              <a:ahLst/>
              <a:cxnLst/>
              <a:rect l="l" t="t" r="r" b="b"/>
              <a:pathLst>
                <a:path w="3168300" h="1952434" extrusionOk="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/>
              <a:ahLst/>
              <a:cxnLst/>
              <a:rect l="l" t="t" r="r" b="b"/>
              <a:pathLst>
                <a:path w="3356800" h="2452020" extrusionOk="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60" name="Google Shape;16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EDFFF4"/>
              </a:gs>
              <a:gs pos="74000">
                <a:srgbClr val="92D050"/>
              </a:gs>
              <a:gs pos="83000">
                <a:srgbClr val="A5F89C"/>
              </a:gs>
              <a:gs pos="100000">
                <a:srgbClr val="00B050"/>
              </a:gs>
            </a:gsLst>
            <a:lin ang="5400000" scaled="0"/>
          </a:gra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3" name="Google Shape;163;p2"/>
          <p:cNvGrpSpPr/>
          <p:nvPr/>
        </p:nvGrpSpPr>
        <p:grpSpPr>
          <a:xfrm>
            <a:off x="16931" y="-3086"/>
            <a:ext cx="7904844" cy="6887019"/>
            <a:chOff x="16931" y="-3086"/>
            <a:chExt cx="7904844" cy="6887019"/>
          </a:xfrm>
        </p:grpSpPr>
        <p:sp>
          <p:nvSpPr>
            <p:cNvPr id="164" name="Google Shape;164;p2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470919" y="61392"/>
              <a:ext cx="4450856" cy="6822541"/>
            </a:xfrm>
            <a:custGeom>
              <a:avLst/>
              <a:gdLst/>
              <a:ahLst/>
              <a:cxnLst/>
              <a:rect l="l" t="t" r="r" b="b"/>
              <a:pathLst>
                <a:path w="2478714" h="3799522" extrusionOk="0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7274" y="1582560"/>
              <a:ext cx="4133888" cy="5301373"/>
            </a:xfrm>
            <a:custGeom>
              <a:avLst/>
              <a:gdLst/>
              <a:ahLst/>
              <a:cxnLst/>
              <a:rect l="l" t="t" r="r" b="b"/>
              <a:pathLst>
                <a:path w="2302192" h="2952373" extrusionOk="0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6931" y="3518322"/>
              <a:ext cx="2880722" cy="3317378"/>
            </a:xfrm>
            <a:custGeom>
              <a:avLst/>
              <a:gdLst/>
              <a:ahLst/>
              <a:cxnLst/>
              <a:rect l="l" t="t" r="r" b="b"/>
              <a:pathLst>
                <a:path w="1604295" h="1847472" extrusionOk="0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7969" y="2957679"/>
              <a:ext cx="2196245" cy="3010367"/>
            </a:xfrm>
            <a:custGeom>
              <a:avLst/>
              <a:gdLst/>
              <a:ahLst/>
              <a:cxnLst/>
              <a:rect l="l" t="t" r="r" b="b"/>
              <a:pathLst>
                <a:path w="1223105" h="1676495" extrusionOk="0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234043" y="2855696"/>
              <a:ext cx="1200999" cy="3994030"/>
            </a:xfrm>
            <a:custGeom>
              <a:avLst/>
              <a:gdLst/>
              <a:ahLst/>
              <a:cxnLst/>
              <a:rect l="l" t="t" r="r" b="b"/>
              <a:pathLst>
                <a:path w="668845" h="2224304" extrusionOk="0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17437" y="5668418"/>
              <a:ext cx="1982111" cy="1181308"/>
            </a:xfrm>
            <a:custGeom>
              <a:avLst/>
              <a:gdLst/>
              <a:ahLst/>
              <a:cxnLst/>
              <a:rect l="l" t="t" r="r" b="b"/>
              <a:pathLst>
                <a:path w="1103852" h="657879" extrusionOk="0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7103" y="25817"/>
              <a:ext cx="2282549" cy="5138883"/>
            </a:xfrm>
            <a:custGeom>
              <a:avLst/>
              <a:gdLst/>
              <a:ahLst/>
              <a:cxnLst/>
              <a:rect l="l" t="t" r="r" b="b"/>
              <a:pathLst>
                <a:path w="1271168" h="2861881" extrusionOk="0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7103" y="53524"/>
              <a:ext cx="1650357" cy="4733534"/>
            </a:xfrm>
            <a:custGeom>
              <a:avLst/>
              <a:gdLst/>
              <a:ahLst/>
              <a:cxnLst/>
              <a:rect l="l" t="t" r="r" b="b"/>
              <a:pathLst>
                <a:path w="919096" h="2636139" extrusionOk="0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103" y="379002"/>
              <a:ext cx="1123546" cy="4116271"/>
            </a:xfrm>
            <a:custGeom>
              <a:avLst/>
              <a:gdLst/>
              <a:ahLst/>
              <a:cxnLst/>
              <a:rect l="l" t="t" r="r" b="b"/>
              <a:pathLst>
                <a:path w="625711" h="2292381" extrusionOk="0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7103" y="798206"/>
              <a:ext cx="756945" cy="3350210"/>
            </a:xfrm>
            <a:custGeom>
              <a:avLst/>
              <a:gdLst/>
              <a:ahLst/>
              <a:cxnLst/>
              <a:rect l="l" t="t" r="r" b="b"/>
              <a:pathLst>
                <a:path w="421548" h="1865756" extrusionOk="0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103" y="1247513"/>
              <a:ext cx="515229" cy="2438941"/>
            </a:xfrm>
            <a:custGeom>
              <a:avLst/>
              <a:gdLst/>
              <a:ahLst/>
              <a:cxnLst/>
              <a:rect l="l" t="t" r="r" b="b"/>
              <a:pathLst>
                <a:path w="286935" h="1358264" extrusionOk="0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7103" y="1752232"/>
              <a:ext cx="300409" cy="1599679"/>
            </a:xfrm>
            <a:custGeom>
              <a:avLst/>
              <a:gdLst/>
              <a:ahLst/>
              <a:cxnLst/>
              <a:rect l="l" t="t" r="r" b="b"/>
              <a:pathLst>
                <a:path w="167300" h="890873" extrusionOk="0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131253" y="14016"/>
              <a:ext cx="5523537" cy="3012568"/>
            </a:xfrm>
            <a:custGeom>
              <a:avLst/>
              <a:gdLst/>
              <a:ahLst/>
              <a:cxnLst/>
              <a:rect l="l" t="t" r="r" b="b"/>
              <a:pathLst>
                <a:path w="3076098" h="1677721" extrusionOk="0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687455" y="75587"/>
              <a:ext cx="4681672" cy="2637228"/>
            </a:xfrm>
            <a:custGeom>
              <a:avLst/>
              <a:gdLst/>
              <a:ahLst/>
              <a:cxnLst/>
              <a:rect l="l" t="t" r="r" b="b"/>
              <a:pathLst>
                <a:path w="2607257" h="1468691" extrusionOk="0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210305" y="31802"/>
              <a:ext cx="3763077" cy="2110194"/>
            </a:xfrm>
            <a:custGeom>
              <a:avLst/>
              <a:gdLst/>
              <a:ahLst/>
              <a:cxnLst/>
              <a:rect l="l" t="t" r="r" b="b"/>
              <a:pathLst>
                <a:path w="2095685" h="1175182" extrusionOk="0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1" name="Google Shape;181;p2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82" name="Google Shape;182;p2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183" name="Google Shape;183;p2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/>
                <a:ahLst/>
                <a:cxnLst/>
                <a:rect l="l" t="t" r="r" b="b"/>
                <a:pathLst>
                  <a:path w="3946874" h="3989641" extrusionOk="0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/>
                <a:ahLst/>
                <a:cxnLst/>
                <a:rect l="l" t="t" r="r" b="b"/>
                <a:pathLst>
                  <a:path w="3665410" h="2985611" extrusionOk="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285940" h="199072" extrusionOk="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/>
                <a:ahLst/>
                <a:cxnLst/>
                <a:rect l="l" t="t" r="r" b="b"/>
                <a:pathLst>
                  <a:path w="655796" h="381190" extrusionOk="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/>
                <a:ahLst/>
                <a:cxnLst/>
                <a:rect l="l" t="t" r="r" b="b"/>
                <a:pathLst>
                  <a:path w="2907315" h="1544764" extrusionOk="0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/>
                <a:ahLst/>
                <a:cxnLst/>
                <a:rect l="l" t="t" r="r" b="b"/>
                <a:pathLst>
                  <a:path w="3168300" h="1952434" extrusionOk="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/>
                <a:ahLst/>
                <a:cxnLst/>
                <a:rect l="l" t="t" r="r" b="b"/>
                <a:pathLst>
                  <a:path w="3356800" h="2452020" extrusionOk="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90" name="Google Shape;190;p2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/>
              <a:ahLst/>
              <a:cxnLst/>
              <a:rect l="l" t="t" r="r" b="b"/>
              <a:pathLst>
                <a:path w="4211600" h="1660822" extrusionOk="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1" name="Google Shape;191;p2"/>
          <p:cNvSpPr txBox="1"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Rockwell"/>
              <a:buNone/>
            </a:pPr>
            <a: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Fonctionnalités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2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3ef27c052_0_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A1633"/>
                </a:solidFill>
              </a:rPr>
              <a:t>Réalisation de la page principale</a:t>
            </a:r>
            <a:endParaRPr/>
          </a:p>
        </p:txBody>
      </p:sp>
      <p:pic>
        <p:nvPicPr>
          <p:cNvPr id="228" name="Google Shape;228;g113ef27c052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88" y="1824750"/>
            <a:ext cx="2009775" cy="43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13ef27c052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4013" y="1829513"/>
            <a:ext cx="2009775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13ef27c052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100" y="1829525"/>
            <a:ext cx="200977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13ef27c052_0_25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Quattrocento Sans"/>
                <a:ea typeface="Quattrocento Sans"/>
                <a:cs typeface="Quattrocento Sans"/>
                <a:sym typeface="Quattrocento Sans"/>
              </a:rPr>
              <a:t>Jour 1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3FB18B-1BF9-4069-AE20-9411DB35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F1012D-13B5-4300-A843-59D76F4E4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5113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fr-FR" sz="5400" dirty="0">
                <a:solidFill>
                  <a:schemeClr val="accent2">
                    <a:lumMod val="75000"/>
                  </a:schemeClr>
                </a:solidFill>
              </a:rPr>
              <a:t>Intro : Rappel du sujet</a:t>
            </a:r>
          </a:p>
          <a:p>
            <a:pPr marL="114300" indent="0">
              <a:buNone/>
            </a:pPr>
            <a:r>
              <a:rPr lang="fr-FR" sz="5400" dirty="0">
                <a:solidFill>
                  <a:schemeClr val="accent2">
                    <a:lumMod val="75000"/>
                  </a:schemeClr>
                </a:solidFill>
              </a:rPr>
              <a:t>I. Suivi du travail effectué</a:t>
            </a:r>
          </a:p>
          <a:p>
            <a:pPr marL="114300" indent="0">
              <a:buNone/>
            </a:pPr>
            <a:endParaRPr lang="fr-FR" sz="5400" dirty="0">
              <a:solidFill>
                <a:schemeClr val="accent2">
                  <a:lumMod val="75000"/>
                </a:schemeClr>
              </a:solidFill>
            </a:endParaRPr>
          </a:p>
          <a:p>
            <a:pPr marL="114300" indent="0">
              <a:buNone/>
            </a:pPr>
            <a:endParaRPr lang="fr-FR" sz="5400" dirty="0">
              <a:solidFill>
                <a:schemeClr val="accent2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fr-FR" sz="5400" dirty="0">
                <a:solidFill>
                  <a:schemeClr val="accent2">
                    <a:lumMod val="75000"/>
                  </a:schemeClr>
                </a:solidFill>
              </a:rPr>
              <a:t>II. Problèmes rencontrés</a:t>
            </a:r>
          </a:p>
          <a:p>
            <a:pPr marL="114300" indent="0">
              <a:buNone/>
            </a:pPr>
            <a:r>
              <a:rPr lang="fr-FR" sz="5400" dirty="0">
                <a:solidFill>
                  <a:schemeClr val="accent2">
                    <a:lumMod val="75000"/>
                  </a:schemeClr>
                </a:solidFill>
              </a:rPr>
              <a:t>III. Résultat final</a:t>
            </a:r>
          </a:p>
          <a:p>
            <a:pPr marL="114300" indent="0">
              <a:buNone/>
            </a:pPr>
            <a:r>
              <a:rPr lang="fr-FR" sz="5400" dirty="0">
                <a:solidFill>
                  <a:schemeClr val="accent2">
                    <a:lumMod val="75000"/>
                  </a:schemeClr>
                </a:solidFill>
              </a:rPr>
              <a:t>IV. Démonstration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6BA3175-C220-4568-B3C9-B33AD20B8586}"/>
              </a:ext>
            </a:extLst>
          </p:cNvPr>
          <p:cNvSpPr txBox="1"/>
          <p:nvPr/>
        </p:nvSpPr>
        <p:spPr>
          <a:xfrm>
            <a:off x="1338606" y="2714907"/>
            <a:ext cx="738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a) Interface utilisateur</a:t>
            </a:r>
          </a:p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b) Gestion des données</a:t>
            </a:r>
          </a:p>
          <a:p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c) 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327483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3ef27c052_0_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A1633"/>
                </a:solidFill>
              </a:rPr>
              <a:t>Appli avec géolocalisation fonctionnelle</a:t>
            </a:r>
            <a:endParaRPr/>
          </a:p>
        </p:txBody>
      </p:sp>
      <p:pic>
        <p:nvPicPr>
          <p:cNvPr id="263" name="Google Shape;263;g113ef27c052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425" y="1477100"/>
            <a:ext cx="2419350" cy="5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13ef27c052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975" y="1477100"/>
            <a:ext cx="2419350" cy="5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13ef27c052_0_69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Quattrocento Sans"/>
                <a:ea typeface="Quattrocento Sans"/>
                <a:cs typeface="Quattrocento Sans"/>
                <a:sym typeface="Quattrocento Sans"/>
              </a:rPr>
              <a:t>Jour 2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919224" y="434946"/>
            <a:ext cx="4887300" cy="4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ockwell"/>
              <a:buNone/>
            </a:pPr>
            <a:r>
              <a:rPr lang="fr-FR"/>
              <a:t>Pop-ups détaillés</a:t>
            </a:r>
            <a:endParaRPr/>
          </a:p>
        </p:txBody>
      </p:sp>
      <p:pic>
        <p:nvPicPr>
          <p:cNvPr id="278" name="Google Shape;2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0577" y="1276159"/>
            <a:ext cx="3756987" cy="43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Quattrocento Sans"/>
                <a:ea typeface="Quattrocento Sans"/>
                <a:cs typeface="Quattrocento Sans"/>
                <a:sym typeface="Quattrocento Sans"/>
              </a:rPr>
              <a:t>Jour 3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3ef27c052_0_1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Création de la Barre de navigation</a:t>
            </a:r>
            <a:endParaRPr/>
          </a:p>
        </p:txBody>
      </p:sp>
      <p:pic>
        <p:nvPicPr>
          <p:cNvPr id="271" name="Google Shape;271;g113ef27c052_0_105"/>
          <p:cNvPicPr preferRelativeResize="0"/>
          <p:nvPr/>
        </p:nvPicPr>
        <p:blipFill rotWithShape="1">
          <a:blip r:embed="rId3">
            <a:alphaModFix/>
          </a:blip>
          <a:srcRect t="79623" b="5690"/>
          <a:stretch/>
        </p:blipFill>
        <p:spPr>
          <a:xfrm>
            <a:off x="3010791" y="2447373"/>
            <a:ext cx="6170410" cy="196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13ef27c052_0_105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Jour 3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C5DB5EC-4984-4C53-B716-EE0C70E7836B}"/>
              </a:ext>
            </a:extLst>
          </p:cNvPr>
          <p:cNvSpPr txBox="1"/>
          <p:nvPr/>
        </p:nvSpPr>
        <p:spPr>
          <a:xfrm>
            <a:off x="5874911" y="4857647"/>
            <a:ext cx="8948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Bahnschrift Condensed" panose="020B0502040204020203" pitchFamily="34" charset="0"/>
              </a:rPr>
              <a:t>Metz’Tour</a:t>
            </a:r>
          </a:p>
        </p:txBody>
      </p:sp>
      <p:sp>
        <p:nvSpPr>
          <p:cNvPr id="39" name="Titre 38">
            <a:extLst>
              <a:ext uri="{FF2B5EF4-FFF2-40B4-BE49-F238E27FC236}">
                <a16:creationId xmlns:a16="http://schemas.microsoft.com/office/drawing/2014/main" id="{E2E4F93E-EB0A-48EB-BC87-CD896288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41" y="251846"/>
            <a:ext cx="4381982" cy="6081974"/>
          </a:xfrm>
        </p:spPr>
        <p:txBody>
          <a:bodyPr>
            <a:normAutofit/>
          </a:bodyPr>
          <a:lstStyle/>
          <a:p>
            <a:r>
              <a:rPr lang="fr-FR" dirty="0"/>
              <a:t>Ajout de la fonctionnalité de sélection des markers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BCE28677-2586-4DA8-B38E-C9023A148F75}"/>
              </a:ext>
            </a:extLst>
          </p:cNvPr>
          <p:cNvSpPr/>
          <p:nvPr/>
        </p:nvSpPr>
        <p:spPr>
          <a:xfrm>
            <a:off x="8414795" y="1574157"/>
            <a:ext cx="1585732" cy="821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oogle Shape;294;p6">
            <a:extLst>
              <a:ext uri="{FF2B5EF4-FFF2-40B4-BE49-F238E27FC236}">
                <a16:creationId xmlns:a16="http://schemas.microsoft.com/office/drawing/2014/main" id="{A1265A17-3775-4C66-899F-0E465698B6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7555" t="15466" r="669" b="60160"/>
          <a:stretch/>
        </p:blipFill>
        <p:spPr>
          <a:xfrm>
            <a:off x="10266655" y="374973"/>
            <a:ext cx="1386322" cy="33617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9" name="Google Shape;272;g113ef27c052_0_105">
            <a:extLst>
              <a:ext uri="{FF2B5EF4-FFF2-40B4-BE49-F238E27FC236}">
                <a16:creationId xmlns:a16="http://schemas.microsoft.com/office/drawing/2014/main" id="{23E057E1-BFAA-4175-9D38-3DED730FCB05}"/>
              </a:ext>
            </a:extLst>
          </p:cNvPr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Jour 4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0383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"/>
          <p:cNvSpPr txBox="1">
            <a:spLocks noGrp="1"/>
          </p:cNvSpPr>
          <p:nvPr>
            <p:ph type="title"/>
          </p:nvPr>
        </p:nvSpPr>
        <p:spPr>
          <a:xfrm>
            <a:off x="1747774" y="1328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ockwell"/>
              <a:buNone/>
            </a:pPr>
            <a:r>
              <a:rPr lang="fr-FR"/>
              <a:t>Ajout d’un mode Nuit pour la carte</a:t>
            </a:r>
            <a:endParaRPr/>
          </a:p>
        </p:txBody>
      </p:sp>
      <p:pic>
        <p:nvPicPr>
          <p:cNvPr id="301" name="Google Shape;30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5544" y="1808698"/>
            <a:ext cx="2126201" cy="4606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302" name="Google Shape;30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7774" y="1808700"/>
            <a:ext cx="2126200" cy="46064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303" name="Google Shape;30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95834" y="3174356"/>
            <a:ext cx="1280271" cy="1150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304" name="Google Shape;304;p7"/>
          <p:cNvCxnSpPr/>
          <p:nvPr/>
        </p:nvCxnSpPr>
        <p:spPr>
          <a:xfrm>
            <a:off x="6401745" y="2233914"/>
            <a:ext cx="1805700" cy="1515900"/>
          </a:xfrm>
          <a:prstGeom prst="curved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5" name="Google Shape;305;p7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Jour 4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"/>
          <p:cNvSpPr txBox="1">
            <a:spLocks noGrp="1"/>
          </p:cNvSpPr>
          <p:nvPr>
            <p:ph type="title"/>
          </p:nvPr>
        </p:nvSpPr>
        <p:spPr>
          <a:xfrm>
            <a:off x="1747774" y="1328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ockwell"/>
              <a:buNone/>
            </a:pPr>
            <a:r>
              <a:rPr lang="fr-FR" dirty="0"/>
              <a:t>Ajout d’un « </a:t>
            </a:r>
            <a:r>
              <a:rPr lang="fr-FR" dirty="0">
                <a:latin typeface="Alagard" panose="02000603000000000000" pitchFamily="2" charset="0"/>
                <a:ea typeface="Alagard" panose="02000603000000000000" pitchFamily="2" charset="0"/>
              </a:rPr>
              <a:t>Easter Egg </a:t>
            </a:r>
            <a:r>
              <a:rPr lang="fr-FR" dirty="0"/>
              <a:t>»</a:t>
            </a:r>
            <a:endParaRPr dirty="0"/>
          </a:p>
        </p:txBody>
      </p:sp>
      <p:pic>
        <p:nvPicPr>
          <p:cNvPr id="301" name="Google Shape;30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2617" y="3288874"/>
            <a:ext cx="1206068" cy="26129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302" name="Google Shape;30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9811" y="3298776"/>
            <a:ext cx="1201498" cy="26030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303" name="Google Shape;30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7774" y="1458410"/>
            <a:ext cx="1280271" cy="115072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29803"/>
              </a:srgbClr>
            </a:outerShdw>
          </a:effectLst>
        </p:spPr>
      </p:pic>
      <p:sp>
        <p:nvSpPr>
          <p:cNvPr id="305" name="Google Shape;305;p7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Jour 5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4E75E5-AF1E-44AF-B062-E9E88D6B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757" y="717495"/>
            <a:ext cx="2392950" cy="51843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F0586BE-32FD-4C9D-B2B6-F61D86831603}"/>
              </a:ext>
            </a:extLst>
          </p:cNvPr>
          <p:cNvSpPr txBox="1"/>
          <p:nvPr/>
        </p:nvSpPr>
        <p:spPr>
          <a:xfrm>
            <a:off x="3205113" y="1372050"/>
            <a:ext cx="1480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latin typeface="Alagard" panose="02000603000000000000" pitchFamily="2" charset="0"/>
                <a:ea typeface="Alagard" panose="02000603000000000000" pitchFamily="2" charset="0"/>
              </a:rPr>
              <a:t>X</a:t>
            </a:r>
            <a:r>
              <a:rPr lang="fr-FR" sz="8000" dirty="0">
                <a:latin typeface="Alagard" panose="02000603000000000000" pitchFamily="2" charset="0"/>
                <a:ea typeface="Alagard" panose="02000603000000000000" pitchFamily="2" charset="0"/>
              </a:rPr>
              <a:t>5</a:t>
            </a:r>
            <a:endParaRPr lang="fr-FR" sz="4800" dirty="0">
              <a:latin typeface="Alagard" panose="02000603000000000000" pitchFamily="2" charset="0"/>
              <a:ea typeface="Alagard" panose="02000603000000000000" pitchFamily="2" charset="0"/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78DDF486-0218-4627-9A95-4B3141021C8F}"/>
              </a:ext>
            </a:extLst>
          </p:cNvPr>
          <p:cNvSpPr/>
          <p:nvPr/>
        </p:nvSpPr>
        <p:spPr>
          <a:xfrm>
            <a:off x="5439266" y="2479250"/>
            <a:ext cx="2544946" cy="1423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2BC2EA-AB95-4B68-974C-9698CD9E6984}"/>
              </a:ext>
            </a:extLst>
          </p:cNvPr>
          <p:cNvSpPr txBox="1"/>
          <p:nvPr/>
        </p:nvSpPr>
        <p:spPr>
          <a:xfrm>
            <a:off x="5562199" y="2960140"/>
            <a:ext cx="2055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ahnschrift Condensed" panose="020B0502040204020203" pitchFamily="34" charset="0"/>
              </a:rPr>
              <a:t>Mode satellite !</a:t>
            </a:r>
          </a:p>
        </p:txBody>
      </p:sp>
    </p:spTree>
    <p:extLst>
      <p:ext uri="{BB962C8B-B14F-4D97-AF65-F5344CB8AC3E}">
        <p14:creationId xmlns:p14="http://schemas.microsoft.com/office/powerpoint/2010/main" val="4202438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2"/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10439256" y="6172200"/>
            <a:ext cx="1482102" cy="67936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3" name="Google Shape;143;p2"/>
          <p:cNvSpPr/>
          <p:nvPr/>
        </p:nvSpPr>
        <p:spPr>
          <a:xfrm>
            <a:off x="7977352" y="5197178"/>
            <a:ext cx="4211600" cy="1660822"/>
          </a:xfrm>
          <a:custGeom>
            <a:avLst/>
            <a:gdLst/>
            <a:ahLst/>
            <a:cxnLst/>
            <a:rect l="l" t="t" r="r" b="b"/>
            <a:pathLst>
              <a:path w="4211600" h="1660822" extrusionOk="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4" name="Google Shape;144;p2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145" name="Google Shape;145;p2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</p:grpSpPr>
        <p:sp>
          <p:nvSpPr>
            <p:cNvPr id="153" name="Google Shape;153;p2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/>
              <a:ahLst/>
              <a:cxnLst/>
              <a:rect l="l" t="t" r="r" b="b"/>
              <a:pathLst>
                <a:path w="3946874" h="3989641" extrusionOk="0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/>
              <a:ahLst/>
              <a:cxnLst/>
              <a:rect l="l" t="t" r="r" b="b"/>
              <a:pathLst>
                <a:path w="3665410" h="2985611" extrusionOk="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/>
              <a:ahLst/>
              <a:cxnLst/>
              <a:rect l="l" t="t" r="r" b="b"/>
              <a:pathLst>
                <a:path w="285940" h="199072" extrusionOk="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/>
              <a:ahLst/>
              <a:cxnLst/>
              <a:rect l="l" t="t" r="r" b="b"/>
              <a:pathLst>
                <a:path w="655796" h="381190" extrusionOk="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/>
              <a:ahLst/>
              <a:cxnLst/>
              <a:rect l="l" t="t" r="r" b="b"/>
              <a:pathLst>
                <a:path w="2907315" h="1544764" extrusionOk="0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/>
              <a:ahLst/>
              <a:cxnLst/>
              <a:rect l="l" t="t" r="r" b="b"/>
              <a:pathLst>
                <a:path w="3168300" h="1952434" extrusionOk="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/>
              <a:ahLst/>
              <a:cxnLst/>
              <a:rect l="l" t="t" r="r" b="b"/>
              <a:pathLst>
                <a:path w="3356800" h="2452020" extrusionOk="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60" name="Google Shape;16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EDFFF4"/>
              </a:gs>
              <a:gs pos="74000">
                <a:srgbClr val="92D050"/>
              </a:gs>
              <a:gs pos="83000">
                <a:srgbClr val="A5F89C"/>
              </a:gs>
              <a:gs pos="100000">
                <a:srgbClr val="00B050"/>
              </a:gs>
            </a:gsLst>
            <a:lin ang="5400000" scaled="0"/>
          </a:gra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3" name="Google Shape;163;p2"/>
          <p:cNvGrpSpPr/>
          <p:nvPr/>
        </p:nvGrpSpPr>
        <p:grpSpPr>
          <a:xfrm>
            <a:off x="16931" y="-3086"/>
            <a:ext cx="7904844" cy="6887019"/>
            <a:chOff x="16931" y="-3086"/>
            <a:chExt cx="7904844" cy="6887019"/>
          </a:xfrm>
        </p:grpSpPr>
        <p:sp>
          <p:nvSpPr>
            <p:cNvPr id="164" name="Google Shape;164;p2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470919" y="61392"/>
              <a:ext cx="4450856" cy="6822541"/>
            </a:xfrm>
            <a:custGeom>
              <a:avLst/>
              <a:gdLst/>
              <a:ahLst/>
              <a:cxnLst/>
              <a:rect l="l" t="t" r="r" b="b"/>
              <a:pathLst>
                <a:path w="2478714" h="3799522" extrusionOk="0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7274" y="1582560"/>
              <a:ext cx="4133888" cy="5301373"/>
            </a:xfrm>
            <a:custGeom>
              <a:avLst/>
              <a:gdLst/>
              <a:ahLst/>
              <a:cxnLst/>
              <a:rect l="l" t="t" r="r" b="b"/>
              <a:pathLst>
                <a:path w="2302192" h="2952373" extrusionOk="0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6931" y="3518322"/>
              <a:ext cx="2880722" cy="3317378"/>
            </a:xfrm>
            <a:custGeom>
              <a:avLst/>
              <a:gdLst/>
              <a:ahLst/>
              <a:cxnLst/>
              <a:rect l="l" t="t" r="r" b="b"/>
              <a:pathLst>
                <a:path w="1604295" h="1847472" extrusionOk="0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7969" y="2957679"/>
              <a:ext cx="2196245" cy="3010367"/>
            </a:xfrm>
            <a:custGeom>
              <a:avLst/>
              <a:gdLst/>
              <a:ahLst/>
              <a:cxnLst/>
              <a:rect l="l" t="t" r="r" b="b"/>
              <a:pathLst>
                <a:path w="1223105" h="1676495" extrusionOk="0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234043" y="2855696"/>
              <a:ext cx="1200999" cy="3994030"/>
            </a:xfrm>
            <a:custGeom>
              <a:avLst/>
              <a:gdLst/>
              <a:ahLst/>
              <a:cxnLst/>
              <a:rect l="l" t="t" r="r" b="b"/>
              <a:pathLst>
                <a:path w="668845" h="2224304" extrusionOk="0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17437" y="5668418"/>
              <a:ext cx="1982111" cy="1181308"/>
            </a:xfrm>
            <a:custGeom>
              <a:avLst/>
              <a:gdLst/>
              <a:ahLst/>
              <a:cxnLst/>
              <a:rect l="l" t="t" r="r" b="b"/>
              <a:pathLst>
                <a:path w="1103852" h="657879" extrusionOk="0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7103" y="25817"/>
              <a:ext cx="2282549" cy="5138883"/>
            </a:xfrm>
            <a:custGeom>
              <a:avLst/>
              <a:gdLst/>
              <a:ahLst/>
              <a:cxnLst/>
              <a:rect l="l" t="t" r="r" b="b"/>
              <a:pathLst>
                <a:path w="1271168" h="2861881" extrusionOk="0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7103" y="53524"/>
              <a:ext cx="1650357" cy="4733534"/>
            </a:xfrm>
            <a:custGeom>
              <a:avLst/>
              <a:gdLst/>
              <a:ahLst/>
              <a:cxnLst/>
              <a:rect l="l" t="t" r="r" b="b"/>
              <a:pathLst>
                <a:path w="919096" h="2636139" extrusionOk="0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103" y="379002"/>
              <a:ext cx="1123546" cy="4116271"/>
            </a:xfrm>
            <a:custGeom>
              <a:avLst/>
              <a:gdLst/>
              <a:ahLst/>
              <a:cxnLst/>
              <a:rect l="l" t="t" r="r" b="b"/>
              <a:pathLst>
                <a:path w="625711" h="2292381" extrusionOk="0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7103" y="798206"/>
              <a:ext cx="756945" cy="3350210"/>
            </a:xfrm>
            <a:custGeom>
              <a:avLst/>
              <a:gdLst/>
              <a:ahLst/>
              <a:cxnLst/>
              <a:rect l="l" t="t" r="r" b="b"/>
              <a:pathLst>
                <a:path w="421548" h="1865756" extrusionOk="0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103" y="1247513"/>
              <a:ext cx="515229" cy="2438941"/>
            </a:xfrm>
            <a:custGeom>
              <a:avLst/>
              <a:gdLst/>
              <a:ahLst/>
              <a:cxnLst/>
              <a:rect l="l" t="t" r="r" b="b"/>
              <a:pathLst>
                <a:path w="286935" h="1358264" extrusionOk="0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7103" y="1752232"/>
              <a:ext cx="300409" cy="1599679"/>
            </a:xfrm>
            <a:custGeom>
              <a:avLst/>
              <a:gdLst/>
              <a:ahLst/>
              <a:cxnLst/>
              <a:rect l="l" t="t" r="r" b="b"/>
              <a:pathLst>
                <a:path w="167300" h="890873" extrusionOk="0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131253" y="14016"/>
              <a:ext cx="5523537" cy="3012568"/>
            </a:xfrm>
            <a:custGeom>
              <a:avLst/>
              <a:gdLst/>
              <a:ahLst/>
              <a:cxnLst/>
              <a:rect l="l" t="t" r="r" b="b"/>
              <a:pathLst>
                <a:path w="3076098" h="1677721" extrusionOk="0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687455" y="75587"/>
              <a:ext cx="4681672" cy="2637228"/>
            </a:xfrm>
            <a:custGeom>
              <a:avLst/>
              <a:gdLst/>
              <a:ahLst/>
              <a:cxnLst/>
              <a:rect l="l" t="t" r="r" b="b"/>
              <a:pathLst>
                <a:path w="2607257" h="1468691" extrusionOk="0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210305" y="31802"/>
              <a:ext cx="3763077" cy="2110194"/>
            </a:xfrm>
            <a:custGeom>
              <a:avLst/>
              <a:gdLst/>
              <a:ahLst/>
              <a:cxnLst/>
              <a:rect l="l" t="t" r="r" b="b"/>
              <a:pathLst>
                <a:path w="2095685" h="1175182" extrusionOk="0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1" name="Google Shape;181;p2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82" name="Google Shape;182;p2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183" name="Google Shape;183;p2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/>
                <a:ahLst/>
                <a:cxnLst/>
                <a:rect l="l" t="t" r="r" b="b"/>
                <a:pathLst>
                  <a:path w="3946874" h="3989641" extrusionOk="0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/>
                <a:ahLst/>
                <a:cxnLst/>
                <a:rect l="l" t="t" r="r" b="b"/>
                <a:pathLst>
                  <a:path w="3665410" h="2985611" extrusionOk="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285940" h="199072" extrusionOk="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/>
                <a:ahLst/>
                <a:cxnLst/>
                <a:rect l="l" t="t" r="r" b="b"/>
                <a:pathLst>
                  <a:path w="655796" h="381190" extrusionOk="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/>
                <a:ahLst/>
                <a:cxnLst/>
                <a:rect l="l" t="t" r="r" b="b"/>
                <a:pathLst>
                  <a:path w="2907315" h="1544764" extrusionOk="0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/>
                <a:ahLst/>
                <a:cxnLst/>
                <a:rect l="l" t="t" r="r" b="b"/>
                <a:pathLst>
                  <a:path w="3168300" h="1952434" extrusionOk="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/>
                <a:ahLst/>
                <a:cxnLst/>
                <a:rect l="l" t="t" r="r" b="b"/>
                <a:pathLst>
                  <a:path w="3356800" h="2452020" extrusionOk="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90" name="Google Shape;190;p2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/>
              <a:ahLst/>
              <a:cxnLst/>
              <a:rect l="l" t="t" r="r" b="b"/>
              <a:pathLst>
                <a:path w="4211600" h="1660822" extrusionOk="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1" name="Google Shape;191;p2"/>
          <p:cNvSpPr txBox="1"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Rockwell"/>
              <a:buNone/>
            </a:pPr>
            <a: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ckwell"/>
                <a:ea typeface="Rockwell"/>
                <a:cs typeface="Rockwell"/>
                <a:sym typeface="Rockwell"/>
              </a:rPr>
              <a:t>Problèmes rencontrés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5" name="Google Shape;1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5191" y="4233246"/>
            <a:ext cx="2379151" cy="2379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27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F3819-F8AB-4123-89B1-B5B86A20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Problème 1 : Utilisation de la base de données avec Cordova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C7E173-BD96-4ADE-8743-1599F3A58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8" y="2680390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/>
              <a:t>Base de Donnée créée sur PhpMyAdmin au jour 1</a:t>
            </a:r>
          </a:p>
          <a:p>
            <a:pPr algn="ctr"/>
            <a:endParaRPr lang="fr-FR" sz="3200" b="1" dirty="0"/>
          </a:p>
          <a:p>
            <a:pPr algn="ctr"/>
            <a:r>
              <a:rPr lang="fr-FR" sz="3200" b="1" dirty="0"/>
              <a:t>Transfert des données vers des fichiers .</a:t>
            </a:r>
            <a:r>
              <a:rPr lang="fr-FR" sz="3200" b="1" dirty="0" err="1"/>
              <a:t>Json</a:t>
            </a:r>
            <a:r>
              <a:rPr lang="fr-FR" sz="3200" b="1" dirty="0"/>
              <a:t> au jour 3</a:t>
            </a:r>
          </a:p>
        </p:txBody>
      </p:sp>
    </p:spTree>
    <p:extLst>
      <p:ext uri="{BB962C8B-B14F-4D97-AF65-F5344CB8AC3E}">
        <p14:creationId xmlns:p14="http://schemas.microsoft.com/office/powerpoint/2010/main" val="767450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F3819-F8AB-4123-89B1-B5B86A20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Problème 2 : Optimisation de la détection des markers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C7E173-BD96-4ADE-8743-1599F3A58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691" y="3058077"/>
            <a:ext cx="11764617" cy="4351338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/>
              <a:t>Détection + vibration à l’approche d’un marker -&gt; Fonctionnel</a:t>
            </a:r>
          </a:p>
          <a:p>
            <a:pPr marL="114300" indent="0" algn="ctr">
              <a:buNone/>
            </a:pPr>
            <a:r>
              <a:rPr lang="fr-FR" sz="3200" b="1" dirty="0"/>
              <a:t>- Soucis d’optimisation -&gt; cas par cas pour chaque marker</a:t>
            </a:r>
          </a:p>
        </p:txBody>
      </p:sp>
    </p:spTree>
    <p:extLst>
      <p:ext uri="{BB962C8B-B14F-4D97-AF65-F5344CB8AC3E}">
        <p14:creationId xmlns:p14="http://schemas.microsoft.com/office/powerpoint/2010/main" val="4130758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8FAF8E0-4C43-49DC-B36F-A3AF4B0BD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713" y="0"/>
            <a:ext cx="10515600" cy="1325563"/>
          </a:xfrm>
        </p:spPr>
        <p:txBody>
          <a:bodyPr/>
          <a:lstStyle/>
          <a:p>
            <a:r>
              <a:rPr lang="fr-FR" dirty="0"/>
              <a:t>Solution sélection des markers</a:t>
            </a:r>
          </a:p>
        </p:txBody>
      </p:sp>
      <p:pic>
        <p:nvPicPr>
          <p:cNvPr id="8" name="Google Shape;286;g113ef27c052_0_112">
            <a:extLst>
              <a:ext uri="{FF2B5EF4-FFF2-40B4-BE49-F238E27FC236}">
                <a16:creationId xmlns:a16="http://schemas.microsoft.com/office/drawing/2014/main" id="{6CE3F23A-E273-49E8-86A1-39362F8611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43684" y="1541601"/>
            <a:ext cx="2126100" cy="4606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fadeDir="5400012" sy="-100000" algn="bl" rotWithShape="0"/>
          </a:effectLst>
        </p:spPr>
      </p:pic>
      <p:pic>
        <p:nvPicPr>
          <p:cNvPr id="9" name="Google Shape;287;g113ef27c052_0_112">
            <a:extLst>
              <a:ext uri="{FF2B5EF4-FFF2-40B4-BE49-F238E27FC236}">
                <a16:creationId xmlns:a16="http://schemas.microsoft.com/office/drawing/2014/main" id="{90031EE7-5634-4C67-8FAB-EA83EC1BBE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462" r="2" b="37465"/>
          <a:stretch/>
        </p:blipFill>
        <p:spPr>
          <a:xfrm>
            <a:off x="6488596" y="1808920"/>
            <a:ext cx="1659834" cy="39095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562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2"/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10439256" y="6172200"/>
            <a:ext cx="1482102" cy="67936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3" name="Google Shape;143;p2"/>
          <p:cNvSpPr/>
          <p:nvPr/>
        </p:nvSpPr>
        <p:spPr>
          <a:xfrm>
            <a:off x="7977352" y="5197178"/>
            <a:ext cx="4211600" cy="1660822"/>
          </a:xfrm>
          <a:custGeom>
            <a:avLst/>
            <a:gdLst/>
            <a:ahLst/>
            <a:cxnLst/>
            <a:rect l="l" t="t" r="r" b="b"/>
            <a:pathLst>
              <a:path w="4211600" h="1660822" extrusionOk="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4" name="Google Shape;144;p2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145" name="Google Shape;145;p2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</p:grpSpPr>
        <p:sp>
          <p:nvSpPr>
            <p:cNvPr id="153" name="Google Shape;153;p2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/>
              <a:ahLst/>
              <a:cxnLst/>
              <a:rect l="l" t="t" r="r" b="b"/>
              <a:pathLst>
                <a:path w="3946874" h="3989641" extrusionOk="0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/>
              <a:ahLst/>
              <a:cxnLst/>
              <a:rect l="l" t="t" r="r" b="b"/>
              <a:pathLst>
                <a:path w="3665410" h="2985611" extrusionOk="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/>
              <a:ahLst/>
              <a:cxnLst/>
              <a:rect l="l" t="t" r="r" b="b"/>
              <a:pathLst>
                <a:path w="285940" h="199072" extrusionOk="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/>
              <a:ahLst/>
              <a:cxnLst/>
              <a:rect l="l" t="t" r="r" b="b"/>
              <a:pathLst>
                <a:path w="655796" h="381190" extrusionOk="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/>
              <a:ahLst/>
              <a:cxnLst/>
              <a:rect l="l" t="t" r="r" b="b"/>
              <a:pathLst>
                <a:path w="2907315" h="1544764" extrusionOk="0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/>
              <a:ahLst/>
              <a:cxnLst/>
              <a:rect l="l" t="t" r="r" b="b"/>
              <a:pathLst>
                <a:path w="3168300" h="1952434" extrusionOk="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/>
              <a:ahLst/>
              <a:cxnLst/>
              <a:rect l="l" t="t" r="r" b="b"/>
              <a:pathLst>
                <a:path w="3356800" h="2452020" extrusionOk="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60" name="Google Shape;16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EDFFF4"/>
              </a:gs>
              <a:gs pos="74000">
                <a:srgbClr val="92D050"/>
              </a:gs>
              <a:gs pos="83000">
                <a:srgbClr val="A5F89C"/>
              </a:gs>
              <a:gs pos="100000">
                <a:srgbClr val="00B050"/>
              </a:gs>
            </a:gsLst>
            <a:lin ang="5400000" scaled="0"/>
          </a:gra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3" name="Google Shape;163;p2"/>
          <p:cNvGrpSpPr/>
          <p:nvPr/>
        </p:nvGrpSpPr>
        <p:grpSpPr>
          <a:xfrm>
            <a:off x="16931" y="-3086"/>
            <a:ext cx="7904844" cy="6887019"/>
            <a:chOff x="16931" y="-3086"/>
            <a:chExt cx="7904844" cy="6887019"/>
          </a:xfrm>
        </p:grpSpPr>
        <p:sp>
          <p:nvSpPr>
            <p:cNvPr id="164" name="Google Shape;164;p2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470919" y="61392"/>
              <a:ext cx="4450856" cy="6822541"/>
            </a:xfrm>
            <a:custGeom>
              <a:avLst/>
              <a:gdLst/>
              <a:ahLst/>
              <a:cxnLst/>
              <a:rect l="l" t="t" r="r" b="b"/>
              <a:pathLst>
                <a:path w="2478714" h="3799522" extrusionOk="0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7274" y="1582560"/>
              <a:ext cx="4133888" cy="5301373"/>
            </a:xfrm>
            <a:custGeom>
              <a:avLst/>
              <a:gdLst/>
              <a:ahLst/>
              <a:cxnLst/>
              <a:rect l="l" t="t" r="r" b="b"/>
              <a:pathLst>
                <a:path w="2302192" h="2952373" extrusionOk="0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6931" y="3518322"/>
              <a:ext cx="2880722" cy="3317378"/>
            </a:xfrm>
            <a:custGeom>
              <a:avLst/>
              <a:gdLst/>
              <a:ahLst/>
              <a:cxnLst/>
              <a:rect l="l" t="t" r="r" b="b"/>
              <a:pathLst>
                <a:path w="1604295" h="1847472" extrusionOk="0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7969" y="2957679"/>
              <a:ext cx="2196245" cy="3010367"/>
            </a:xfrm>
            <a:custGeom>
              <a:avLst/>
              <a:gdLst/>
              <a:ahLst/>
              <a:cxnLst/>
              <a:rect l="l" t="t" r="r" b="b"/>
              <a:pathLst>
                <a:path w="1223105" h="1676495" extrusionOk="0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234043" y="2855696"/>
              <a:ext cx="1200999" cy="3994030"/>
            </a:xfrm>
            <a:custGeom>
              <a:avLst/>
              <a:gdLst/>
              <a:ahLst/>
              <a:cxnLst/>
              <a:rect l="l" t="t" r="r" b="b"/>
              <a:pathLst>
                <a:path w="668845" h="2224304" extrusionOk="0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17437" y="5668418"/>
              <a:ext cx="1982111" cy="1181308"/>
            </a:xfrm>
            <a:custGeom>
              <a:avLst/>
              <a:gdLst/>
              <a:ahLst/>
              <a:cxnLst/>
              <a:rect l="l" t="t" r="r" b="b"/>
              <a:pathLst>
                <a:path w="1103852" h="657879" extrusionOk="0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7103" y="25817"/>
              <a:ext cx="2282549" cy="5138883"/>
            </a:xfrm>
            <a:custGeom>
              <a:avLst/>
              <a:gdLst/>
              <a:ahLst/>
              <a:cxnLst/>
              <a:rect l="l" t="t" r="r" b="b"/>
              <a:pathLst>
                <a:path w="1271168" h="2861881" extrusionOk="0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7103" y="53524"/>
              <a:ext cx="1650357" cy="4733534"/>
            </a:xfrm>
            <a:custGeom>
              <a:avLst/>
              <a:gdLst/>
              <a:ahLst/>
              <a:cxnLst/>
              <a:rect l="l" t="t" r="r" b="b"/>
              <a:pathLst>
                <a:path w="919096" h="2636139" extrusionOk="0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103" y="379002"/>
              <a:ext cx="1123546" cy="4116271"/>
            </a:xfrm>
            <a:custGeom>
              <a:avLst/>
              <a:gdLst/>
              <a:ahLst/>
              <a:cxnLst/>
              <a:rect l="l" t="t" r="r" b="b"/>
              <a:pathLst>
                <a:path w="625711" h="2292381" extrusionOk="0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7103" y="798206"/>
              <a:ext cx="756945" cy="3350210"/>
            </a:xfrm>
            <a:custGeom>
              <a:avLst/>
              <a:gdLst/>
              <a:ahLst/>
              <a:cxnLst/>
              <a:rect l="l" t="t" r="r" b="b"/>
              <a:pathLst>
                <a:path w="421548" h="1865756" extrusionOk="0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103" y="1247513"/>
              <a:ext cx="515229" cy="2438941"/>
            </a:xfrm>
            <a:custGeom>
              <a:avLst/>
              <a:gdLst/>
              <a:ahLst/>
              <a:cxnLst/>
              <a:rect l="l" t="t" r="r" b="b"/>
              <a:pathLst>
                <a:path w="286935" h="1358264" extrusionOk="0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7103" y="1752232"/>
              <a:ext cx="300409" cy="1599679"/>
            </a:xfrm>
            <a:custGeom>
              <a:avLst/>
              <a:gdLst/>
              <a:ahLst/>
              <a:cxnLst/>
              <a:rect l="l" t="t" r="r" b="b"/>
              <a:pathLst>
                <a:path w="167300" h="890873" extrusionOk="0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131253" y="14016"/>
              <a:ext cx="5523537" cy="3012568"/>
            </a:xfrm>
            <a:custGeom>
              <a:avLst/>
              <a:gdLst/>
              <a:ahLst/>
              <a:cxnLst/>
              <a:rect l="l" t="t" r="r" b="b"/>
              <a:pathLst>
                <a:path w="3076098" h="1677721" extrusionOk="0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687455" y="75587"/>
              <a:ext cx="4681672" cy="2637228"/>
            </a:xfrm>
            <a:custGeom>
              <a:avLst/>
              <a:gdLst/>
              <a:ahLst/>
              <a:cxnLst/>
              <a:rect l="l" t="t" r="r" b="b"/>
              <a:pathLst>
                <a:path w="2607257" h="1468691" extrusionOk="0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210305" y="31802"/>
              <a:ext cx="3763077" cy="2110194"/>
            </a:xfrm>
            <a:custGeom>
              <a:avLst/>
              <a:gdLst/>
              <a:ahLst/>
              <a:cxnLst/>
              <a:rect l="l" t="t" r="r" b="b"/>
              <a:pathLst>
                <a:path w="2095685" h="1175182" extrusionOk="0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1" name="Google Shape;181;p2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82" name="Google Shape;182;p2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183" name="Google Shape;183;p2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/>
                <a:ahLst/>
                <a:cxnLst/>
                <a:rect l="l" t="t" r="r" b="b"/>
                <a:pathLst>
                  <a:path w="3946874" h="3989641" extrusionOk="0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/>
                <a:ahLst/>
                <a:cxnLst/>
                <a:rect l="l" t="t" r="r" b="b"/>
                <a:pathLst>
                  <a:path w="3665410" h="2985611" extrusionOk="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285940" h="199072" extrusionOk="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/>
                <a:ahLst/>
                <a:cxnLst/>
                <a:rect l="l" t="t" r="r" b="b"/>
                <a:pathLst>
                  <a:path w="655796" h="381190" extrusionOk="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/>
                <a:ahLst/>
                <a:cxnLst/>
                <a:rect l="l" t="t" r="r" b="b"/>
                <a:pathLst>
                  <a:path w="2907315" h="1544764" extrusionOk="0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/>
                <a:ahLst/>
                <a:cxnLst/>
                <a:rect l="l" t="t" r="r" b="b"/>
                <a:pathLst>
                  <a:path w="3168300" h="1952434" extrusionOk="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/>
                <a:ahLst/>
                <a:cxnLst/>
                <a:rect l="l" t="t" r="r" b="b"/>
                <a:pathLst>
                  <a:path w="3356800" h="2452020" extrusionOk="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90" name="Google Shape;190;p2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/>
              <a:ahLst/>
              <a:cxnLst/>
              <a:rect l="l" t="t" r="r" b="b"/>
              <a:pathLst>
                <a:path w="4211600" h="1660822" extrusionOk="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1" name="Google Shape;191;p2"/>
          <p:cNvSpPr txBox="1"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Rockwell"/>
              <a:buNone/>
            </a:pPr>
            <a: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ckwell"/>
                <a:ea typeface="Rockwell"/>
                <a:cs typeface="Rockwell"/>
                <a:sym typeface="Rockwell"/>
              </a:rPr>
              <a:t>Résumé du sujet</a:t>
            </a:r>
            <a:b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du Projet Tutoré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4" name="Google Shape;195;p2">
            <a:extLst>
              <a:ext uri="{FF2B5EF4-FFF2-40B4-BE49-F238E27FC236}">
                <a16:creationId xmlns:a16="http://schemas.microsoft.com/office/drawing/2014/main" id="{1B1EFCD2-D2D0-40FF-B425-E2E164FF3A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5191" y="4233246"/>
            <a:ext cx="2379151" cy="2379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6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F3819-F8AB-4123-89B1-B5B86A20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Problème 3 : Menu Marker Maker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C7E173-BD96-4ADE-8743-1599F3A58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865" y="2302703"/>
            <a:ext cx="5739848" cy="877819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/>
              <a:t>Idée de menu ambitieuse =&gt; </a:t>
            </a:r>
          </a:p>
        </p:txBody>
      </p:sp>
      <p:sp>
        <p:nvSpPr>
          <p:cNvPr id="4" name="Rectangle : avec coins arrondis en diagonale 3">
            <a:extLst>
              <a:ext uri="{FF2B5EF4-FFF2-40B4-BE49-F238E27FC236}">
                <a16:creationId xmlns:a16="http://schemas.microsoft.com/office/drawing/2014/main" id="{1267A0CD-D667-4C13-8CE7-13C9D11C7B5E}"/>
              </a:ext>
            </a:extLst>
          </p:cNvPr>
          <p:cNvSpPr/>
          <p:nvPr/>
        </p:nvSpPr>
        <p:spPr>
          <a:xfrm>
            <a:off x="6636028" y="1600718"/>
            <a:ext cx="4028659" cy="270240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Créer un menu utilisant </a:t>
            </a:r>
            <a:r>
              <a:rPr lang="fr-FR" sz="2000" b="1" dirty="0"/>
              <a:t>l’appareil photo du téléphone </a:t>
            </a:r>
            <a:r>
              <a:rPr lang="fr-FR" sz="2000" dirty="0"/>
              <a:t>qui permet en prenant une photo depuis l’appli, de </a:t>
            </a:r>
            <a:r>
              <a:rPr lang="fr-FR" sz="2000" b="1" dirty="0"/>
              <a:t>créer un marker personnalisé </a:t>
            </a:r>
            <a:r>
              <a:rPr lang="fr-FR" sz="2000" dirty="0"/>
              <a:t>sur la map avec un nom, la photo ainsi que les coordonnées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7D66C393-3DC8-49BC-B1C2-FB4977467D4A}"/>
              </a:ext>
            </a:extLst>
          </p:cNvPr>
          <p:cNvSpPr txBox="1">
            <a:spLocks/>
          </p:cNvSpPr>
          <p:nvPr/>
        </p:nvSpPr>
        <p:spPr>
          <a:xfrm>
            <a:off x="511865" y="4863686"/>
            <a:ext cx="10841935" cy="121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sz="24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sz="20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sz="1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ctr"/>
            <a:r>
              <a:rPr lang="fr-FR" sz="3200" b="1" dirty="0"/>
              <a:t>- Début du développement de la fonctionnalité au jour 4 car ne faisant pas parti des fonctionnalités requises du projet</a:t>
            </a:r>
          </a:p>
        </p:txBody>
      </p:sp>
    </p:spTree>
    <p:extLst>
      <p:ext uri="{BB962C8B-B14F-4D97-AF65-F5344CB8AC3E}">
        <p14:creationId xmlns:p14="http://schemas.microsoft.com/office/powerpoint/2010/main" val="1051485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F3819-F8AB-4123-89B1-B5B86A20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Problème 3 : Menu Marker Maker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C7E173-BD96-4ADE-8743-1599F3A58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4332" y="1690688"/>
            <a:ext cx="6996320" cy="2593077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fr-FR" sz="3200" b="1" dirty="0"/>
              <a:t>Jour 5 =&gt; Camera fonctionnelle</a:t>
            </a:r>
          </a:p>
          <a:p>
            <a:pPr marL="114300" indent="0" algn="ctr">
              <a:buNone/>
            </a:pPr>
            <a:r>
              <a:rPr lang="fr-FR" sz="3200" b="1" dirty="0"/>
              <a:t>                      =&gt; Ajout de marker possible</a:t>
            </a:r>
          </a:p>
          <a:p>
            <a:pPr marL="114300" indent="0" algn="ctr">
              <a:buNone/>
            </a:pPr>
            <a:endParaRPr lang="fr-FR" sz="3200" b="1" dirty="0"/>
          </a:p>
          <a:p>
            <a:pPr marL="114300" indent="0" algn="ctr">
              <a:buNone/>
            </a:pPr>
            <a:r>
              <a:rPr lang="fr-FR" sz="3200" b="1" dirty="0">
                <a:solidFill>
                  <a:srgbClr val="A40000"/>
                </a:solidFill>
              </a:rPr>
              <a:t>Manque de temps afin de finir la fonctionnalité complète</a:t>
            </a:r>
          </a:p>
          <a:p>
            <a:pPr algn="ctr"/>
            <a:endParaRPr lang="fr-FR" sz="3200" b="1" dirty="0"/>
          </a:p>
          <a:p>
            <a:pPr algn="ctr"/>
            <a:endParaRPr lang="fr-FR" sz="3200" b="1" dirty="0"/>
          </a:p>
        </p:txBody>
      </p:sp>
      <p:sp>
        <p:nvSpPr>
          <p:cNvPr id="7" name="Flèche : courbe vers la droite 6">
            <a:extLst>
              <a:ext uri="{FF2B5EF4-FFF2-40B4-BE49-F238E27FC236}">
                <a16:creationId xmlns:a16="http://schemas.microsoft.com/office/drawing/2014/main" id="{F2A62A27-7E82-4417-96CB-784219ED6784}"/>
              </a:ext>
            </a:extLst>
          </p:cNvPr>
          <p:cNvSpPr/>
          <p:nvPr/>
        </p:nvSpPr>
        <p:spPr>
          <a:xfrm>
            <a:off x="1074254" y="2658717"/>
            <a:ext cx="1620078" cy="32500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A53FEE6-8A67-4CC6-810C-1E330ED3CC62}"/>
              </a:ext>
            </a:extLst>
          </p:cNvPr>
          <p:cNvSpPr/>
          <p:nvPr/>
        </p:nvSpPr>
        <p:spPr>
          <a:xfrm>
            <a:off x="3240157" y="4830417"/>
            <a:ext cx="5436704" cy="10783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</a:rPr>
              <a:t>Fin du Jour 5 =&gt; Création d’un menu Actualité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5AF624C0-80DA-47AC-A79F-F661C39694A3}"/>
              </a:ext>
            </a:extLst>
          </p:cNvPr>
          <p:cNvSpPr/>
          <p:nvPr/>
        </p:nvSpPr>
        <p:spPr>
          <a:xfrm>
            <a:off x="8885583" y="5267739"/>
            <a:ext cx="675860" cy="341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A922BC-D27D-4BFF-A916-6CFE3B17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351" y="1690688"/>
            <a:ext cx="2059746" cy="44624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E3BBE31-AFF4-43CB-B92A-3CC50CD3F66E}"/>
              </a:ext>
            </a:extLst>
          </p:cNvPr>
          <p:cNvSpPr txBox="1"/>
          <p:nvPr/>
        </p:nvSpPr>
        <p:spPr>
          <a:xfrm>
            <a:off x="4277693" y="5908813"/>
            <a:ext cx="332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29131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3ef27c052_0_12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1" name="Google Shape;311;g113ef27c052_0_121"/>
          <p:cNvSpPr/>
          <p:nvPr/>
        </p:nvSpPr>
        <p:spPr>
          <a:xfrm rot="10800000">
            <a:off x="692474" y="-3322"/>
            <a:ext cx="1326481" cy="597839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312" name="Google Shape;312;g113ef27c052_0_121"/>
          <p:cNvSpPr/>
          <p:nvPr/>
        </p:nvSpPr>
        <p:spPr>
          <a:xfrm>
            <a:off x="10439256" y="6172200"/>
            <a:ext cx="1482102" cy="67936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313" name="Google Shape;313;g113ef27c052_0_121"/>
          <p:cNvSpPr/>
          <p:nvPr/>
        </p:nvSpPr>
        <p:spPr>
          <a:xfrm>
            <a:off x="7977352" y="5197178"/>
            <a:ext cx="4211600" cy="1660822"/>
          </a:xfrm>
          <a:custGeom>
            <a:avLst/>
            <a:gdLst/>
            <a:ahLst/>
            <a:cxnLst/>
            <a:rect l="l" t="t" r="r" b="b"/>
            <a:pathLst>
              <a:path w="4211600" h="1660822" extrusionOk="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4" name="Google Shape;314;g113ef27c052_0_121"/>
          <p:cNvGrpSpPr/>
          <p:nvPr/>
        </p:nvGrpSpPr>
        <p:grpSpPr>
          <a:xfrm>
            <a:off x="10638" y="15134"/>
            <a:ext cx="2198795" cy="3331017"/>
            <a:chOff x="4473129" y="923925"/>
            <a:chExt cx="3308947" cy="5012817"/>
          </a:xfrm>
        </p:grpSpPr>
        <p:sp>
          <p:nvSpPr>
            <p:cNvPr id="315" name="Google Shape;315;g113ef27c052_0_121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g113ef27c052_0_121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g113ef27c052_0_121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g113ef27c052_0_121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g113ef27c052_0_121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g113ef27c052_0_121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g113ef27c052_0_121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2" name="Google Shape;322;g113ef27c052_0_121"/>
          <p:cNvGrpSpPr/>
          <p:nvPr/>
        </p:nvGrpSpPr>
        <p:grpSpPr>
          <a:xfrm>
            <a:off x="8610681" y="3276652"/>
            <a:ext cx="3529338" cy="3581545"/>
            <a:chOff x="4114800" y="1423987"/>
            <a:chExt cx="3961542" cy="4007547"/>
          </a:xfrm>
        </p:grpSpPr>
        <p:sp>
          <p:nvSpPr>
            <p:cNvPr id="323" name="Google Shape;323;g113ef27c052_0_121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/>
              <a:ahLst/>
              <a:cxnLst/>
              <a:rect l="l" t="t" r="r" b="b"/>
              <a:pathLst>
                <a:path w="3946874" h="3989641" extrusionOk="0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g113ef27c052_0_121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/>
              <a:ahLst/>
              <a:cxnLst/>
              <a:rect l="l" t="t" r="r" b="b"/>
              <a:pathLst>
                <a:path w="3665410" h="2985611" extrusionOk="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g113ef27c052_0_121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/>
              <a:ahLst/>
              <a:cxnLst/>
              <a:rect l="l" t="t" r="r" b="b"/>
              <a:pathLst>
                <a:path w="285940" h="199072" extrusionOk="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g113ef27c052_0_121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/>
              <a:ahLst/>
              <a:cxnLst/>
              <a:rect l="l" t="t" r="r" b="b"/>
              <a:pathLst>
                <a:path w="655796" h="381190" extrusionOk="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g113ef27c052_0_121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/>
              <a:ahLst/>
              <a:cxnLst/>
              <a:rect l="l" t="t" r="r" b="b"/>
              <a:pathLst>
                <a:path w="2907315" h="1544764" extrusionOk="0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g113ef27c052_0_121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/>
              <a:ahLst/>
              <a:cxnLst/>
              <a:rect l="l" t="t" r="r" b="b"/>
              <a:pathLst>
                <a:path w="3168300" h="1952434" extrusionOk="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g113ef27c052_0_121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/>
              <a:ahLst/>
              <a:cxnLst/>
              <a:rect l="l" t="t" r="r" b="b"/>
              <a:pathLst>
                <a:path w="3356800" h="2452020" extrusionOk="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30" name="Google Shape;330;g113ef27c052_0_12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gradFill>
            <a:gsLst>
              <a:gs pos="0">
                <a:srgbClr val="EDFFF4"/>
              </a:gs>
              <a:gs pos="74000">
                <a:srgbClr val="92D050"/>
              </a:gs>
              <a:gs pos="83000">
                <a:srgbClr val="A5F89C"/>
              </a:gs>
              <a:gs pos="100000">
                <a:srgbClr val="00B050"/>
              </a:gs>
            </a:gsLst>
            <a:lin ang="5400012" scaled="0"/>
          </a:gra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2" name="Google Shape;332;g113ef27c052_0_121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33" name="Google Shape;333;g113ef27c052_0_121"/>
          <p:cNvGrpSpPr/>
          <p:nvPr/>
        </p:nvGrpSpPr>
        <p:grpSpPr>
          <a:xfrm>
            <a:off x="16931" y="-3322"/>
            <a:ext cx="7903280" cy="6885392"/>
            <a:chOff x="16931" y="-3322"/>
            <a:chExt cx="7903280" cy="6885392"/>
          </a:xfrm>
        </p:grpSpPr>
        <p:sp>
          <p:nvSpPr>
            <p:cNvPr id="334" name="Google Shape;334;g113ef27c052_0_121"/>
            <p:cNvSpPr/>
            <p:nvPr/>
          </p:nvSpPr>
          <p:spPr>
            <a:xfrm rot="10800000">
              <a:off x="692474" y="-3322"/>
              <a:ext cx="1326481" cy="597839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" name="Google Shape;335;g113ef27c052_0_121"/>
            <p:cNvSpPr/>
            <p:nvPr/>
          </p:nvSpPr>
          <p:spPr>
            <a:xfrm>
              <a:off x="3470919" y="61392"/>
              <a:ext cx="4449292" cy="6820142"/>
            </a:xfrm>
            <a:custGeom>
              <a:avLst/>
              <a:gdLst/>
              <a:ahLst/>
              <a:cxnLst/>
              <a:rect l="l" t="t" r="r" b="b"/>
              <a:pathLst>
                <a:path w="2478714" h="3799522" extrusionOk="0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g113ef27c052_0_121"/>
            <p:cNvSpPr/>
            <p:nvPr/>
          </p:nvSpPr>
          <p:spPr>
            <a:xfrm>
              <a:off x="17274" y="1582560"/>
              <a:ext cx="4132435" cy="5299510"/>
            </a:xfrm>
            <a:custGeom>
              <a:avLst/>
              <a:gdLst/>
              <a:ahLst/>
              <a:cxnLst/>
              <a:rect l="l" t="t" r="r" b="b"/>
              <a:pathLst>
                <a:path w="2302192" h="2952373" extrusionOk="0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g113ef27c052_0_121"/>
            <p:cNvSpPr/>
            <p:nvPr/>
          </p:nvSpPr>
          <p:spPr>
            <a:xfrm>
              <a:off x="16931" y="3518322"/>
              <a:ext cx="2879710" cy="3316212"/>
            </a:xfrm>
            <a:custGeom>
              <a:avLst/>
              <a:gdLst/>
              <a:ahLst/>
              <a:cxnLst/>
              <a:rect l="l" t="t" r="r" b="b"/>
              <a:pathLst>
                <a:path w="1604295" h="1847472" extrusionOk="0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g113ef27c052_0_121"/>
            <p:cNvSpPr/>
            <p:nvPr/>
          </p:nvSpPr>
          <p:spPr>
            <a:xfrm>
              <a:off x="37969" y="2957679"/>
              <a:ext cx="2195473" cy="3009309"/>
            </a:xfrm>
            <a:custGeom>
              <a:avLst/>
              <a:gdLst/>
              <a:ahLst/>
              <a:cxnLst/>
              <a:rect l="l" t="t" r="r" b="b"/>
              <a:pathLst>
                <a:path w="1223105" h="1676495" extrusionOk="0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g113ef27c052_0_121"/>
            <p:cNvSpPr/>
            <p:nvPr/>
          </p:nvSpPr>
          <p:spPr>
            <a:xfrm>
              <a:off x="2234043" y="2855696"/>
              <a:ext cx="1200577" cy="3992626"/>
            </a:xfrm>
            <a:custGeom>
              <a:avLst/>
              <a:gdLst/>
              <a:ahLst/>
              <a:cxnLst/>
              <a:rect l="l" t="t" r="r" b="b"/>
              <a:pathLst>
                <a:path w="668845" h="2224304" extrusionOk="0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g113ef27c052_0_121"/>
            <p:cNvSpPr/>
            <p:nvPr/>
          </p:nvSpPr>
          <p:spPr>
            <a:xfrm>
              <a:off x="317437" y="5668418"/>
              <a:ext cx="1981414" cy="1180893"/>
            </a:xfrm>
            <a:custGeom>
              <a:avLst/>
              <a:gdLst/>
              <a:ahLst/>
              <a:cxnLst/>
              <a:rect l="l" t="t" r="r" b="b"/>
              <a:pathLst>
                <a:path w="1103852" h="657879" extrusionOk="0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g113ef27c052_0_121"/>
            <p:cNvSpPr/>
            <p:nvPr/>
          </p:nvSpPr>
          <p:spPr>
            <a:xfrm>
              <a:off x="17103" y="25817"/>
              <a:ext cx="2281747" cy="5137076"/>
            </a:xfrm>
            <a:custGeom>
              <a:avLst/>
              <a:gdLst/>
              <a:ahLst/>
              <a:cxnLst/>
              <a:rect l="l" t="t" r="r" b="b"/>
              <a:pathLst>
                <a:path w="1271168" h="2861881" extrusionOk="0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g113ef27c052_0_121"/>
            <p:cNvSpPr/>
            <p:nvPr/>
          </p:nvSpPr>
          <p:spPr>
            <a:xfrm>
              <a:off x="17103" y="53524"/>
              <a:ext cx="1649777" cy="4731870"/>
            </a:xfrm>
            <a:custGeom>
              <a:avLst/>
              <a:gdLst/>
              <a:ahLst/>
              <a:cxnLst/>
              <a:rect l="l" t="t" r="r" b="b"/>
              <a:pathLst>
                <a:path w="919096" h="2636139" extrusionOk="0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g113ef27c052_0_121"/>
            <p:cNvSpPr/>
            <p:nvPr/>
          </p:nvSpPr>
          <p:spPr>
            <a:xfrm>
              <a:off x="17103" y="379002"/>
              <a:ext cx="1123151" cy="4114824"/>
            </a:xfrm>
            <a:custGeom>
              <a:avLst/>
              <a:gdLst/>
              <a:ahLst/>
              <a:cxnLst/>
              <a:rect l="l" t="t" r="r" b="b"/>
              <a:pathLst>
                <a:path w="625711" h="2292381" extrusionOk="0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g113ef27c052_0_121"/>
            <p:cNvSpPr/>
            <p:nvPr/>
          </p:nvSpPr>
          <p:spPr>
            <a:xfrm>
              <a:off x="17103" y="798206"/>
              <a:ext cx="756679" cy="3349032"/>
            </a:xfrm>
            <a:custGeom>
              <a:avLst/>
              <a:gdLst/>
              <a:ahLst/>
              <a:cxnLst/>
              <a:rect l="l" t="t" r="r" b="b"/>
              <a:pathLst>
                <a:path w="421548" h="1865756" extrusionOk="0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g113ef27c052_0_121"/>
            <p:cNvSpPr/>
            <p:nvPr/>
          </p:nvSpPr>
          <p:spPr>
            <a:xfrm>
              <a:off x="17103" y="1247513"/>
              <a:ext cx="515048" cy="2438084"/>
            </a:xfrm>
            <a:custGeom>
              <a:avLst/>
              <a:gdLst/>
              <a:ahLst/>
              <a:cxnLst/>
              <a:rect l="l" t="t" r="r" b="b"/>
              <a:pathLst>
                <a:path w="286935" h="1358264" extrusionOk="0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g113ef27c052_0_121"/>
            <p:cNvSpPr/>
            <p:nvPr/>
          </p:nvSpPr>
          <p:spPr>
            <a:xfrm>
              <a:off x="17103" y="1752232"/>
              <a:ext cx="300304" cy="1599117"/>
            </a:xfrm>
            <a:custGeom>
              <a:avLst/>
              <a:gdLst/>
              <a:ahLst/>
              <a:cxnLst/>
              <a:rect l="l" t="t" r="r" b="b"/>
              <a:pathLst>
                <a:path w="167300" h="890873" extrusionOk="0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g113ef27c052_0_121"/>
            <p:cNvSpPr/>
            <p:nvPr/>
          </p:nvSpPr>
          <p:spPr>
            <a:xfrm>
              <a:off x="2131253" y="14016"/>
              <a:ext cx="5521596" cy="3011509"/>
            </a:xfrm>
            <a:custGeom>
              <a:avLst/>
              <a:gdLst/>
              <a:ahLst/>
              <a:cxnLst/>
              <a:rect l="l" t="t" r="r" b="b"/>
              <a:pathLst>
                <a:path w="3076098" h="1677721" extrusionOk="0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g113ef27c052_0_121"/>
            <p:cNvSpPr/>
            <p:nvPr/>
          </p:nvSpPr>
          <p:spPr>
            <a:xfrm>
              <a:off x="2687455" y="75587"/>
              <a:ext cx="4680026" cy="2636300"/>
            </a:xfrm>
            <a:custGeom>
              <a:avLst/>
              <a:gdLst/>
              <a:ahLst/>
              <a:cxnLst/>
              <a:rect l="l" t="t" r="r" b="b"/>
              <a:pathLst>
                <a:path w="2607257" h="1468691" extrusionOk="0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g113ef27c052_0_121"/>
            <p:cNvSpPr/>
            <p:nvPr/>
          </p:nvSpPr>
          <p:spPr>
            <a:xfrm>
              <a:off x="3210305" y="31802"/>
              <a:ext cx="3761755" cy="2109452"/>
            </a:xfrm>
            <a:custGeom>
              <a:avLst/>
              <a:gdLst/>
              <a:ahLst/>
              <a:cxnLst/>
              <a:rect l="l" t="t" r="r" b="b"/>
              <a:pathLst>
                <a:path w="2095685" h="1175182" extrusionOk="0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0" name="Google Shape;350;g113ef27c052_0_121"/>
          <p:cNvGrpSpPr/>
          <p:nvPr/>
        </p:nvGrpSpPr>
        <p:grpSpPr>
          <a:xfrm>
            <a:off x="7980400" y="3276653"/>
            <a:ext cx="4211759" cy="3581545"/>
            <a:chOff x="7980400" y="3276653"/>
            <a:chExt cx="4211759" cy="3581545"/>
          </a:xfrm>
        </p:grpSpPr>
        <p:sp>
          <p:nvSpPr>
            <p:cNvPr id="351" name="Google Shape;351;g113ef27c052_0_121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52" name="Google Shape;352;g113ef27c052_0_121"/>
            <p:cNvGrpSpPr/>
            <p:nvPr/>
          </p:nvGrpSpPr>
          <p:grpSpPr>
            <a:xfrm>
              <a:off x="8662821" y="3276653"/>
              <a:ext cx="3529338" cy="3581545"/>
              <a:chOff x="4114800" y="1423987"/>
              <a:chExt cx="3961542" cy="4007547"/>
            </a:xfrm>
          </p:grpSpPr>
          <p:sp>
            <p:nvSpPr>
              <p:cNvPr id="353" name="Google Shape;353;g113ef27c052_0_121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/>
                <a:ahLst/>
                <a:cxnLst/>
                <a:rect l="l" t="t" r="r" b="b"/>
                <a:pathLst>
                  <a:path w="3946874" h="3989641" extrusionOk="0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4" name="Google Shape;354;g113ef27c052_0_121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/>
                <a:ahLst/>
                <a:cxnLst/>
                <a:rect l="l" t="t" r="r" b="b"/>
                <a:pathLst>
                  <a:path w="3665410" h="2985611" extrusionOk="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5" name="Google Shape;355;g113ef27c052_0_121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285940" h="199072" extrusionOk="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6" name="Google Shape;356;g113ef27c052_0_121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/>
                <a:ahLst/>
                <a:cxnLst/>
                <a:rect l="l" t="t" r="r" b="b"/>
                <a:pathLst>
                  <a:path w="655796" h="381190" extrusionOk="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7" name="Google Shape;357;g113ef27c052_0_121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/>
                <a:ahLst/>
                <a:cxnLst/>
                <a:rect l="l" t="t" r="r" b="b"/>
                <a:pathLst>
                  <a:path w="2907315" h="1544764" extrusionOk="0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8" name="Google Shape;358;g113ef27c052_0_121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/>
                <a:ahLst/>
                <a:cxnLst/>
                <a:rect l="l" t="t" r="r" b="b"/>
                <a:pathLst>
                  <a:path w="3168300" h="1952434" extrusionOk="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9" name="Google Shape;359;g113ef27c052_0_121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/>
                <a:ahLst/>
                <a:cxnLst/>
                <a:rect l="l" t="t" r="r" b="b"/>
                <a:pathLst>
                  <a:path w="3356800" h="2452020" extrusionOk="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60" name="Google Shape;360;g113ef27c052_0_121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/>
              <a:ahLst/>
              <a:cxnLst/>
              <a:rect l="l" t="t" r="r" b="b"/>
              <a:pathLst>
                <a:path w="4211600" h="1660822" extrusionOk="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61" name="Google Shape;361;g113ef27c052_0_121"/>
          <p:cNvSpPr txBox="1">
            <a:spLocks noGrp="1"/>
          </p:cNvSpPr>
          <p:nvPr>
            <p:ph type="title"/>
          </p:nvPr>
        </p:nvSpPr>
        <p:spPr>
          <a:xfrm>
            <a:off x="994404" y="731041"/>
            <a:ext cx="101919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Rockwell"/>
              <a:buNone/>
            </a:pPr>
            <a:r>
              <a:rPr lang="fr-FR" sz="6600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</a:rPr>
              <a:t>Résultat final</a:t>
            </a:r>
            <a:endParaRPr sz="6600" dirty="0">
              <a:solidFill>
                <a:schemeClr val="tx1"/>
              </a:solidFill>
              <a:effectLst>
                <a:outerShdw blurRad="50800" dist="38100" dir="2700000" algn="tl" rotWithShape="0">
                  <a:schemeClr val="bg2">
                    <a:alpha val="40000"/>
                  </a:schemeClr>
                </a:outerShdw>
              </a:effectLst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Rockwell"/>
              <a:buNone/>
            </a:pPr>
            <a:r>
              <a:rPr lang="fr-FR" sz="6600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2">
                      <a:alpha val="40000"/>
                    </a:schemeClr>
                  </a:outerShdw>
                </a:effectLst>
              </a:rPr>
              <a:t>du travail effectué</a:t>
            </a:r>
            <a:endParaRPr dirty="0">
              <a:solidFill>
                <a:schemeClr val="tx1"/>
              </a:solidFill>
              <a:effectLst>
                <a:outerShdw blurRad="50800" dist="38100" dir="2700000" algn="tl" rotWithShape="0">
                  <a:schemeClr val="bg2">
                    <a:alpha val="40000"/>
                  </a:schemeClr>
                </a:outerShdw>
              </a:effectLst>
            </a:endParaRPr>
          </a:p>
        </p:txBody>
      </p:sp>
      <p:pic>
        <p:nvPicPr>
          <p:cNvPr id="54" name="Google Shape;195;p2">
            <a:extLst>
              <a:ext uri="{FF2B5EF4-FFF2-40B4-BE49-F238E27FC236}">
                <a16:creationId xmlns:a16="http://schemas.microsoft.com/office/drawing/2014/main" id="{52DCB218-E820-4C6F-AF35-80127013DF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5191" y="4233246"/>
            <a:ext cx="2379151" cy="237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E63191-A4BA-4BDC-88E4-F290227DD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8296" y="6079572"/>
            <a:ext cx="10515600" cy="4351338"/>
          </a:xfrm>
        </p:spPr>
        <p:txBody>
          <a:bodyPr/>
          <a:lstStyle/>
          <a:p>
            <a:r>
              <a:rPr lang="fr-FR" dirty="0"/>
              <a:t>Application Responsive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EB88B4-87A7-4924-9AD9-A229CCC1D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2" y="2179557"/>
            <a:ext cx="1643600" cy="35608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CC4C94C-D5CF-479D-9C64-A66E4C30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660" y="2179557"/>
            <a:ext cx="1697544" cy="36777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447F2AE-4AC9-4B5F-AB63-047405721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56" y="161893"/>
            <a:ext cx="1697543" cy="36777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B951B66-F3C8-478D-BBE4-E51366A09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184" y="2179557"/>
            <a:ext cx="1743886" cy="37781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3D46BF01-CF5A-48ED-9A64-793D7820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179" y="161892"/>
            <a:ext cx="1743886" cy="37781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301;p7">
            <a:extLst>
              <a:ext uri="{FF2B5EF4-FFF2-40B4-BE49-F238E27FC236}">
                <a16:creationId xmlns:a16="http://schemas.microsoft.com/office/drawing/2014/main" id="{03464E9E-5E6A-42F8-B013-AE675884133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7133" y="161892"/>
            <a:ext cx="1697543" cy="36777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102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3ef27c052_0_12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1" name="Google Shape;311;g113ef27c052_0_121"/>
          <p:cNvSpPr/>
          <p:nvPr/>
        </p:nvSpPr>
        <p:spPr>
          <a:xfrm rot="10800000">
            <a:off x="692474" y="-3322"/>
            <a:ext cx="1326481" cy="597839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312" name="Google Shape;312;g113ef27c052_0_121"/>
          <p:cNvSpPr/>
          <p:nvPr/>
        </p:nvSpPr>
        <p:spPr>
          <a:xfrm>
            <a:off x="10439256" y="6172200"/>
            <a:ext cx="1482102" cy="67936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313" name="Google Shape;313;g113ef27c052_0_121"/>
          <p:cNvSpPr/>
          <p:nvPr/>
        </p:nvSpPr>
        <p:spPr>
          <a:xfrm>
            <a:off x="7977352" y="5197178"/>
            <a:ext cx="4211600" cy="1660822"/>
          </a:xfrm>
          <a:custGeom>
            <a:avLst/>
            <a:gdLst/>
            <a:ahLst/>
            <a:cxnLst/>
            <a:rect l="l" t="t" r="r" b="b"/>
            <a:pathLst>
              <a:path w="4211600" h="1660822" extrusionOk="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4" name="Google Shape;314;g113ef27c052_0_121"/>
          <p:cNvGrpSpPr/>
          <p:nvPr/>
        </p:nvGrpSpPr>
        <p:grpSpPr>
          <a:xfrm>
            <a:off x="10638" y="15134"/>
            <a:ext cx="2198795" cy="3331017"/>
            <a:chOff x="4473129" y="923925"/>
            <a:chExt cx="3308947" cy="5012817"/>
          </a:xfrm>
        </p:grpSpPr>
        <p:sp>
          <p:nvSpPr>
            <p:cNvPr id="315" name="Google Shape;315;g113ef27c052_0_121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6" name="Google Shape;316;g113ef27c052_0_121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7" name="Google Shape;317;g113ef27c052_0_121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8" name="Google Shape;318;g113ef27c052_0_121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9" name="Google Shape;319;g113ef27c052_0_121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0" name="Google Shape;320;g113ef27c052_0_121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1" name="Google Shape;321;g113ef27c052_0_121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2" name="Google Shape;322;g113ef27c052_0_121"/>
          <p:cNvGrpSpPr/>
          <p:nvPr/>
        </p:nvGrpSpPr>
        <p:grpSpPr>
          <a:xfrm>
            <a:off x="8610681" y="3276652"/>
            <a:ext cx="3529338" cy="3581545"/>
            <a:chOff x="4114800" y="1423987"/>
            <a:chExt cx="3961542" cy="4007547"/>
          </a:xfrm>
        </p:grpSpPr>
        <p:sp>
          <p:nvSpPr>
            <p:cNvPr id="323" name="Google Shape;323;g113ef27c052_0_121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/>
              <a:ahLst/>
              <a:cxnLst/>
              <a:rect l="l" t="t" r="r" b="b"/>
              <a:pathLst>
                <a:path w="3946874" h="3989641" extrusionOk="0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4" name="Google Shape;324;g113ef27c052_0_121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/>
              <a:ahLst/>
              <a:cxnLst/>
              <a:rect l="l" t="t" r="r" b="b"/>
              <a:pathLst>
                <a:path w="3665410" h="2985611" extrusionOk="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5" name="Google Shape;325;g113ef27c052_0_121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/>
              <a:ahLst/>
              <a:cxnLst/>
              <a:rect l="l" t="t" r="r" b="b"/>
              <a:pathLst>
                <a:path w="285940" h="199072" extrusionOk="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6" name="Google Shape;326;g113ef27c052_0_121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/>
              <a:ahLst/>
              <a:cxnLst/>
              <a:rect l="l" t="t" r="r" b="b"/>
              <a:pathLst>
                <a:path w="655796" h="381190" extrusionOk="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7" name="Google Shape;327;g113ef27c052_0_121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/>
              <a:ahLst/>
              <a:cxnLst/>
              <a:rect l="l" t="t" r="r" b="b"/>
              <a:pathLst>
                <a:path w="2907315" h="1544764" extrusionOk="0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8" name="Google Shape;328;g113ef27c052_0_121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/>
              <a:ahLst/>
              <a:cxnLst/>
              <a:rect l="l" t="t" r="r" b="b"/>
              <a:pathLst>
                <a:path w="3168300" h="1952434" extrusionOk="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9" name="Google Shape;329;g113ef27c052_0_121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/>
              <a:ahLst/>
              <a:cxnLst/>
              <a:rect l="l" t="t" r="r" b="b"/>
              <a:pathLst>
                <a:path w="3356800" h="2452020" extrusionOk="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30" name="Google Shape;330;g113ef27c052_0_12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gradFill>
            <a:gsLst>
              <a:gs pos="0">
                <a:srgbClr val="EDFFF4"/>
              </a:gs>
              <a:gs pos="74000">
                <a:srgbClr val="92D050"/>
              </a:gs>
              <a:gs pos="83000">
                <a:srgbClr val="A5F89C"/>
              </a:gs>
              <a:gs pos="100000">
                <a:srgbClr val="00B050"/>
              </a:gs>
            </a:gsLst>
            <a:lin ang="5400012" scaled="0"/>
          </a:gra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1" name="Google Shape;331;g113ef27c052_0_12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2" name="Google Shape;332;g113ef27c052_0_121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33" name="Google Shape;333;g113ef27c052_0_121"/>
          <p:cNvGrpSpPr/>
          <p:nvPr/>
        </p:nvGrpSpPr>
        <p:grpSpPr>
          <a:xfrm>
            <a:off x="16931" y="-3322"/>
            <a:ext cx="7903280" cy="6885392"/>
            <a:chOff x="16931" y="-3322"/>
            <a:chExt cx="7903280" cy="6885392"/>
          </a:xfrm>
        </p:grpSpPr>
        <p:sp>
          <p:nvSpPr>
            <p:cNvPr id="334" name="Google Shape;334;g113ef27c052_0_121"/>
            <p:cNvSpPr/>
            <p:nvPr/>
          </p:nvSpPr>
          <p:spPr>
            <a:xfrm rot="10800000">
              <a:off x="692474" y="-3322"/>
              <a:ext cx="1326481" cy="597839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" name="Google Shape;335;g113ef27c052_0_121"/>
            <p:cNvSpPr/>
            <p:nvPr/>
          </p:nvSpPr>
          <p:spPr>
            <a:xfrm>
              <a:off x="3470919" y="61392"/>
              <a:ext cx="4449292" cy="6820142"/>
            </a:xfrm>
            <a:custGeom>
              <a:avLst/>
              <a:gdLst/>
              <a:ahLst/>
              <a:cxnLst/>
              <a:rect l="l" t="t" r="r" b="b"/>
              <a:pathLst>
                <a:path w="2478714" h="3799522" extrusionOk="0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g113ef27c052_0_121"/>
            <p:cNvSpPr/>
            <p:nvPr/>
          </p:nvSpPr>
          <p:spPr>
            <a:xfrm>
              <a:off x="17274" y="1582560"/>
              <a:ext cx="4132435" cy="5299510"/>
            </a:xfrm>
            <a:custGeom>
              <a:avLst/>
              <a:gdLst/>
              <a:ahLst/>
              <a:cxnLst/>
              <a:rect l="l" t="t" r="r" b="b"/>
              <a:pathLst>
                <a:path w="2302192" h="2952373" extrusionOk="0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7" name="Google Shape;337;g113ef27c052_0_121"/>
            <p:cNvSpPr/>
            <p:nvPr/>
          </p:nvSpPr>
          <p:spPr>
            <a:xfrm>
              <a:off x="16931" y="3518322"/>
              <a:ext cx="2879710" cy="3316212"/>
            </a:xfrm>
            <a:custGeom>
              <a:avLst/>
              <a:gdLst/>
              <a:ahLst/>
              <a:cxnLst/>
              <a:rect l="l" t="t" r="r" b="b"/>
              <a:pathLst>
                <a:path w="1604295" h="1847472" extrusionOk="0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8" name="Google Shape;338;g113ef27c052_0_121"/>
            <p:cNvSpPr/>
            <p:nvPr/>
          </p:nvSpPr>
          <p:spPr>
            <a:xfrm>
              <a:off x="37969" y="2957679"/>
              <a:ext cx="2195473" cy="3009309"/>
            </a:xfrm>
            <a:custGeom>
              <a:avLst/>
              <a:gdLst/>
              <a:ahLst/>
              <a:cxnLst/>
              <a:rect l="l" t="t" r="r" b="b"/>
              <a:pathLst>
                <a:path w="1223105" h="1676495" extrusionOk="0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9" name="Google Shape;339;g113ef27c052_0_121"/>
            <p:cNvSpPr/>
            <p:nvPr/>
          </p:nvSpPr>
          <p:spPr>
            <a:xfrm>
              <a:off x="2234043" y="2855696"/>
              <a:ext cx="1200577" cy="3992626"/>
            </a:xfrm>
            <a:custGeom>
              <a:avLst/>
              <a:gdLst/>
              <a:ahLst/>
              <a:cxnLst/>
              <a:rect l="l" t="t" r="r" b="b"/>
              <a:pathLst>
                <a:path w="668845" h="2224304" extrusionOk="0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0" name="Google Shape;340;g113ef27c052_0_121"/>
            <p:cNvSpPr/>
            <p:nvPr/>
          </p:nvSpPr>
          <p:spPr>
            <a:xfrm>
              <a:off x="317437" y="5668418"/>
              <a:ext cx="1981414" cy="1180893"/>
            </a:xfrm>
            <a:custGeom>
              <a:avLst/>
              <a:gdLst/>
              <a:ahLst/>
              <a:cxnLst/>
              <a:rect l="l" t="t" r="r" b="b"/>
              <a:pathLst>
                <a:path w="1103852" h="657879" extrusionOk="0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1" name="Google Shape;341;g113ef27c052_0_121"/>
            <p:cNvSpPr/>
            <p:nvPr/>
          </p:nvSpPr>
          <p:spPr>
            <a:xfrm>
              <a:off x="17103" y="25817"/>
              <a:ext cx="2281747" cy="5137076"/>
            </a:xfrm>
            <a:custGeom>
              <a:avLst/>
              <a:gdLst/>
              <a:ahLst/>
              <a:cxnLst/>
              <a:rect l="l" t="t" r="r" b="b"/>
              <a:pathLst>
                <a:path w="1271168" h="2861881" extrusionOk="0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2" name="Google Shape;342;g113ef27c052_0_121"/>
            <p:cNvSpPr/>
            <p:nvPr/>
          </p:nvSpPr>
          <p:spPr>
            <a:xfrm>
              <a:off x="17103" y="53524"/>
              <a:ext cx="1649777" cy="4731870"/>
            </a:xfrm>
            <a:custGeom>
              <a:avLst/>
              <a:gdLst/>
              <a:ahLst/>
              <a:cxnLst/>
              <a:rect l="l" t="t" r="r" b="b"/>
              <a:pathLst>
                <a:path w="919096" h="2636139" extrusionOk="0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3" name="Google Shape;343;g113ef27c052_0_121"/>
            <p:cNvSpPr/>
            <p:nvPr/>
          </p:nvSpPr>
          <p:spPr>
            <a:xfrm>
              <a:off x="17103" y="379002"/>
              <a:ext cx="1123151" cy="4114824"/>
            </a:xfrm>
            <a:custGeom>
              <a:avLst/>
              <a:gdLst/>
              <a:ahLst/>
              <a:cxnLst/>
              <a:rect l="l" t="t" r="r" b="b"/>
              <a:pathLst>
                <a:path w="625711" h="2292381" extrusionOk="0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4" name="Google Shape;344;g113ef27c052_0_121"/>
            <p:cNvSpPr/>
            <p:nvPr/>
          </p:nvSpPr>
          <p:spPr>
            <a:xfrm>
              <a:off x="17103" y="798206"/>
              <a:ext cx="756679" cy="3349032"/>
            </a:xfrm>
            <a:custGeom>
              <a:avLst/>
              <a:gdLst/>
              <a:ahLst/>
              <a:cxnLst/>
              <a:rect l="l" t="t" r="r" b="b"/>
              <a:pathLst>
                <a:path w="421548" h="1865756" extrusionOk="0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5" name="Google Shape;345;g113ef27c052_0_121"/>
            <p:cNvSpPr/>
            <p:nvPr/>
          </p:nvSpPr>
          <p:spPr>
            <a:xfrm>
              <a:off x="17103" y="1247513"/>
              <a:ext cx="515048" cy="2438084"/>
            </a:xfrm>
            <a:custGeom>
              <a:avLst/>
              <a:gdLst/>
              <a:ahLst/>
              <a:cxnLst/>
              <a:rect l="l" t="t" r="r" b="b"/>
              <a:pathLst>
                <a:path w="286935" h="1358264" extrusionOk="0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g113ef27c052_0_121"/>
            <p:cNvSpPr/>
            <p:nvPr/>
          </p:nvSpPr>
          <p:spPr>
            <a:xfrm>
              <a:off x="17103" y="1752232"/>
              <a:ext cx="300304" cy="1599117"/>
            </a:xfrm>
            <a:custGeom>
              <a:avLst/>
              <a:gdLst/>
              <a:ahLst/>
              <a:cxnLst/>
              <a:rect l="l" t="t" r="r" b="b"/>
              <a:pathLst>
                <a:path w="167300" h="890873" extrusionOk="0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g113ef27c052_0_121"/>
            <p:cNvSpPr/>
            <p:nvPr/>
          </p:nvSpPr>
          <p:spPr>
            <a:xfrm>
              <a:off x="2131253" y="14016"/>
              <a:ext cx="5521596" cy="3011509"/>
            </a:xfrm>
            <a:custGeom>
              <a:avLst/>
              <a:gdLst/>
              <a:ahLst/>
              <a:cxnLst/>
              <a:rect l="l" t="t" r="r" b="b"/>
              <a:pathLst>
                <a:path w="3076098" h="1677721" extrusionOk="0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g113ef27c052_0_121"/>
            <p:cNvSpPr/>
            <p:nvPr/>
          </p:nvSpPr>
          <p:spPr>
            <a:xfrm>
              <a:off x="2687455" y="75587"/>
              <a:ext cx="4680026" cy="2636300"/>
            </a:xfrm>
            <a:custGeom>
              <a:avLst/>
              <a:gdLst/>
              <a:ahLst/>
              <a:cxnLst/>
              <a:rect l="l" t="t" r="r" b="b"/>
              <a:pathLst>
                <a:path w="2607257" h="1468691" extrusionOk="0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g113ef27c052_0_121"/>
            <p:cNvSpPr/>
            <p:nvPr/>
          </p:nvSpPr>
          <p:spPr>
            <a:xfrm>
              <a:off x="3210305" y="31802"/>
              <a:ext cx="3761755" cy="2109452"/>
            </a:xfrm>
            <a:custGeom>
              <a:avLst/>
              <a:gdLst/>
              <a:ahLst/>
              <a:cxnLst/>
              <a:rect l="l" t="t" r="r" b="b"/>
              <a:pathLst>
                <a:path w="2095685" h="1175182" extrusionOk="0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0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0" name="Google Shape;350;g113ef27c052_0_121"/>
          <p:cNvGrpSpPr/>
          <p:nvPr/>
        </p:nvGrpSpPr>
        <p:grpSpPr>
          <a:xfrm>
            <a:off x="7980400" y="3276653"/>
            <a:ext cx="4211759" cy="3581545"/>
            <a:chOff x="7980400" y="3276653"/>
            <a:chExt cx="4211759" cy="3581545"/>
          </a:xfrm>
        </p:grpSpPr>
        <p:sp>
          <p:nvSpPr>
            <p:cNvPr id="351" name="Google Shape;351;g113ef27c052_0_121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52" name="Google Shape;352;g113ef27c052_0_121"/>
            <p:cNvGrpSpPr/>
            <p:nvPr/>
          </p:nvGrpSpPr>
          <p:grpSpPr>
            <a:xfrm>
              <a:off x="8662821" y="3276653"/>
              <a:ext cx="3529338" cy="3581545"/>
              <a:chOff x="4114800" y="1423987"/>
              <a:chExt cx="3961542" cy="4007547"/>
            </a:xfrm>
          </p:grpSpPr>
          <p:sp>
            <p:nvSpPr>
              <p:cNvPr id="353" name="Google Shape;353;g113ef27c052_0_121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/>
                <a:ahLst/>
                <a:cxnLst/>
                <a:rect l="l" t="t" r="r" b="b"/>
                <a:pathLst>
                  <a:path w="3946874" h="3989641" extrusionOk="0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4" name="Google Shape;354;g113ef27c052_0_121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/>
                <a:ahLst/>
                <a:cxnLst/>
                <a:rect l="l" t="t" r="r" b="b"/>
                <a:pathLst>
                  <a:path w="3665410" h="2985611" extrusionOk="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5" name="Google Shape;355;g113ef27c052_0_121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285940" h="199072" extrusionOk="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6" name="Google Shape;356;g113ef27c052_0_121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/>
                <a:ahLst/>
                <a:cxnLst/>
                <a:rect l="l" t="t" r="r" b="b"/>
                <a:pathLst>
                  <a:path w="655796" h="381190" extrusionOk="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7" name="Google Shape;357;g113ef27c052_0_121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/>
                <a:ahLst/>
                <a:cxnLst/>
                <a:rect l="l" t="t" r="r" b="b"/>
                <a:pathLst>
                  <a:path w="2907315" h="1544764" extrusionOk="0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8" name="Google Shape;358;g113ef27c052_0_121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/>
                <a:ahLst/>
                <a:cxnLst/>
                <a:rect l="l" t="t" r="r" b="b"/>
                <a:pathLst>
                  <a:path w="3168300" h="1952434" extrusionOk="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59" name="Google Shape;359;g113ef27c052_0_121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/>
                <a:ahLst/>
                <a:cxnLst/>
                <a:rect l="l" t="t" r="r" b="b"/>
                <a:pathLst>
                  <a:path w="3356800" h="2452020" extrusionOk="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0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60" name="Google Shape;360;g113ef27c052_0_121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/>
              <a:ahLst/>
              <a:cxnLst/>
              <a:rect l="l" t="t" r="r" b="b"/>
              <a:pathLst>
                <a:path w="4211600" h="1660822" extrusionOk="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61" name="Google Shape;361;g113ef27c052_0_121"/>
          <p:cNvSpPr txBox="1">
            <a:spLocks noGrp="1"/>
          </p:cNvSpPr>
          <p:nvPr>
            <p:ph type="title"/>
          </p:nvPr>
        </p:nvSpPr>
        <p:spPr>
          <a:xfrm>
            <a:off x="994404" y="731041"/>
            <a:ext cx="101919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Rockwell"/>
              <a:buNone/>
            </a:pPr>
            <a:r>
              <a:rPr lang="fr-FR" sz="6600" dirty="0">
                <a:solidFill>
                  <a:srgbClr val="7030A0"/>
                </a:solidFill>
              </a:rPr>
              <a:t>Démonstration</a:t>
            </a:r>
            <a:endParaRPr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4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EDFFF4"/>
              </a:gs>
              <a:gs pos="74000">
                <a:srgbClr val="92D050"/>
              </a:gs>
              <a:gs pos="83000">
                <a:srgbClr val="A5F89C"/>
              </a:gs>
              <a:gs pos="100000">
                <a:srgbClr val="00B050"/>
              </a:gs>
            </a:gsLst>
            <a:lin ang="5400000" scaled="0"/>
          </a:gra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71" name="Google Shape;371;p10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72" name="Google Shape;372;p10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73" name="Google Shape;373;p10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374" name="Google Shape;374;p10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/>
                <a:ahLst/>
                <a:cxnLst/>
                <a:rect l="l" t="t" r="r" b="b"/>
                <a:pathLst>
                  <a:path w="3946874" h="3989641" extrusionOk="0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5" name="Google Shape;375;p10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/>
                <a:ahLst/>
                <a:cxnLst/>
                <a:rect l="l" t="t" r="r" b="b"/>
                <a:pathLst>
                  <a:path w="3665410" h="2985611" extrusionOk="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6" name="Google Shape;376;p10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285940" h="199072" extrusionOk="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7" name="Google Shape;377;p10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/>
                <a:ahLst/>
                <a:cxnLst/>
                <a:rect l="l" t="t" r="r" b="b"/>
                <a:pathLst>
                  <a:path w="655796" h="381190" extrusionOk="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8" name="Google Shape;378;p10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/>
                <a:ahLst/>
                <a:cxnLst/>
                <a:rect l="l" t="t" r="r" b="b"/>
                <a:pathLst>
                  <a:path w="2907315" h="1544764" extrusionOk="0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79" name="Google Shape;379;p10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/>
                <a:ahLst/>
                <a:cxnLst/>
                <a:rect l="l" t="t" r="r" b="b"/>
                <a:pathLst>
                  <a:path w="3168300" h="1952434" extrusionOk="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0" name="Google Shape;380;p10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/>
                <a:ahLst/>
                <a:cxnLst/>
                <a:rect l="l" t="t" r="r" b="b"/>
                <a:pathLst>
                  <a:path w="3356800" h="2452020" extrusionOk="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81" name="Google Shape;381;p10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/>
              <a:ahLst/>
              <a:cxnLst/>
              <a:rect l="l" t="t" r="r" b="b"/>
              <a:pathLst>
                <a:path w="4211600" h="1660822" extrusionOk="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82" name="Google Shape;38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14433">
            <a:off x="8109289" y="2046452"/>
            <a:ext cx="2609998" cy="26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0"/>
          <p:cNvPicPr preferRelativeResize="0"/>
          <p:nvPr/>
        </p:nvPicPr>
        <p:blipFill rotWithShape="1">
          <a:blip r:embed="rId4">
            <a:alphaModFix/>
          </a:blip>
          <a:srcRect t="25417" r="-2" b="18726"/>
          <a:stretch/>
        </p:blipFill>
        <p:spPr>
          <a:xfrm rot="10800000">
            <a:off x="534206" y="3628328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 extrusionOk="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84" name="Google Shape;384;p10"/>
          <p:cNvGrpSpPr/>
          <p:nvPr/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385" name="Google Shape;385;p10"/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49803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92" name="Google Shape;392;p10"/>
          <p:cNvGrpSpPr/>
          <p:nvPr/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393" name="Google Shape;393;p10"/>
            <p:cNvCxnSpPr/>
            <p:nvPr/>
          </p:nvCxnSpPr>
          <p:spPr>
            <a:xfrm>
              <a:off x="1234783" y="3733800"/>
              <a:ext cx="0" cy="118872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10"/>
            <p:cNvCxnSpPr/>
            <p:nvPr/>
          </p:nvCxnSpPr>
          <p:spPr>
            <a:xfrm>
              <a:off x="1175347" y="3793236"/>
              <a:ext cx="118872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5" name="Google Shape;395;p10"/>
          <p:cNvGrpSpPr/>
          <p:nvPr/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396" name="Google Shape;396;p10"/>
            <p:cNvCxnSpPr/>
            <p:nvPr/>
          </p:nvCxnSpPr>
          <p:spPr>
            <a:xfrm>
              <a:off x="1234783" y="3733800"/>
              <a:ext cx="0" cy="118872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" name="Google Shape;397;p10"/>
            <p:cNvCxnSpPr/>
            <p:nvPr/>
          </p:nvCxnSpPr>
          <p:spPr>
            <a:xfrm>
              <a:off x="1175347" y="3793236"/>
              <a:ext cx="118872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98" name="Google Shape;398;p10"/>
          <p:cNvSpPr txBox="1">
            <a:spLocks noGrp="1"/>
          </p:cNvSpPr>
          <p:nvPr>
            <p:ph type="subTitle" idx="1"/>
          </p:nvPr>
        </p:nvSpPr>
        <p:spPr>
          <a:xfrm>
            <a:off x="2717021" y="4458403"/>
            <a:ext cx="7096777" cy="22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 sz="6600" b="1" dirty="0">
                <a:solidFill>
                  <a:schemeClr val="lt1"/>
                </a:solidFill>
              </a:rPr>
              <a:t>Fin du projet Tutoré</a:t>
            </a:r>
            <a:endParaRPr dirty="0"/>
          </a:p>
          <a:p>
            <a:pPr marL="0" lvl="0" indent="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fr-FR" sz="3200" b="1" dirty="0">
                <a:solidFill>
                  <a:schemeClr val="lt1"/>
                </a:solidFill>
              </a:rPr>
              <a:t>Merci de votre attention!</a:t>
            </a:r>
            <a:endParaRPr dirty="0"/>
          </a:p>
        </p:txBody>
      </p:sp>
      <p:sp>
        <p:nvSpPr>
          <p:cNvPr id="399" name="Google Shape;399;p10"/>
          <p:cNvSpPr txBox="1"/>
          <p:nvPr/>
        </p:nvSpPr>
        <p:spPr>
          <a:xfrm>
            <a:off x="2229194" y="32339"/>
            <a:ext cx="79832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MILON Jean-Baptiste           MOHR Nathan           PICARD Ryan           GINEPRO Rémi             STANCATO Clément</a:t>
            </a:r>
            <a:endParaRPr/>
          </a:p>
        </p:txBody>
      </p:sp>
      <p:pic>
        <p:nvPicPr>
          <p:cNvPr id="400" name="Google Shape;40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2086" y="1231473"/>
            <a:ext cx="2438095" cy="2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417155">
            <a:off x="1645198" y="2177794"/>
            <a:ext cx="2197615" cy="219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0" descr="Une image contenant texte&#10;&#10;Description générée automatiquemen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88698" y="309338"/>
            <a:ext cx="2520816" cy="471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22855-1435-4DF3-8798-ED897E9C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tutoré S4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B1996F-42AF-4D83-8410-C9FC5A6EE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fr-FR" dirty="0"/>
              <a:t>Semaine bloquée 21/02 →25/02</a:t>
            </a:r>
          </a:p>
          <a:p>
            <a:pPr>
              <a:buFontTx/>
              <a:buChar char="-"/>
            </a:pPr>
            <a:r>
              <a:rPr lang="fr-FR" dirty="0"/>
              <a:t>5 groupes en compétition</a:t>
            </a:r>
          </a:p>
          <a:p>
            <a:pPr>
              <a:buFontTx/>
              <a:buChar char="-"/>
            </a:pPr>
            <a:r>
              <a:rPr lang="fr-FR" dirty="0"/>
              <a:t>Créer une application hybride mobile « Tourisme à Metz »</a:t>
            </a:r>
          </a:p>
          <a:p>
            <a:pPr>
              <a:buFontTx/>
              <a:buChar char="-"/>
            </a:pPr>
            <a:r>
              <a:rPr lang="fr-FR" dirty="0"/>
              <a:t>Technologies à utiliser :</a:t>
            </a:r>
            <a:br>
              <a:rPr lang="fr-FR" dirty="0"/>
            </a:br>
            <a:r>
              <a:rPr lang="fr-FR" dirty="0"/>
              <a:t>	React.js</a:t>
            </a:r>
            <a:br>
              <a:rPr lang="fr-FR" dirty="0"/>
            </a:br>
            <a:r>
              <a:rPr lang="fr-FR" dirty="0"/>
              <a:t>	Leaflet (via </a:t>
            </a:r>
            <a:r>
              <a:rPr lang="fr-FR" dirty="0" err="1"/>
              <a:t>React</a:t>
            </a:r>
            <a:r>
              <a:rPr lang="fr-FR" dirty="0"/>
              <a:t>-Leaflet)</a:t>
            </a:r>
            <a:br>
              <a:rPr lang="fr-FR" dirty="0"/>
            </a:br>
            <a:r>
              <a:rPr lang="fr-FR" dirty="0"/>
              <a:t>	Bootstrap (via </a:t>
            </a:r>
            <a:r>
              <a:rPr lang="fr-FR" dirty="0" err="1"/>
              <a:t>React</a:t>
            </a:r>
            <a:r>
              <a:rPr lang="fr-FR" dirty="0"/>
              <a:t>-Bootstrap)</a:t>
            </a:r>
            <a:br>
              <a:rPr lang="fr-FR" dirty="0"/>
            </a:br>
            <a:r>
              <a:rPr lang="fr-FR" dirty="0"/>
              <a:t>	Cordova</a:t>
            </a:r>
          </a:p>
        </p:txBody>
      </p:sp>
    </p:spTree>
    <p:extLst>
      <p:ext uri="{BB962C8B-B14F-4D97-AF65-F5344CB8AC3E}">
        <p14:creationId xmlns:p14="http://schemas.microsoft.com/office/powerpoint/2010/main" val="400723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AA6572-D15C-4B03-870A-F3B0934D4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 fontScale="92500" lnSpcReduction="10000"/>
          </a:bodyPr>
          <a:lstStyle/>
          <a:p>
            <a:r>
              <a:rPr lang="fr-FR" sz="3200" dirty="0"/>
              <a:t>Création d'une application hybride mobile orientée tourisme</a:t>
            </a:r>
          </a:p>
          <a:p>
            <a:r>
              <a:rPr lang="fr-FR" sz="3200" dirty="0"/>
              <a:t>L'aspect responsive à prendre en compte</a:t>
            </a:r>
          </a:p>
          <a:p>
            <a:r>
              <a:rPr lang="fr-FR" sz="3200" dirty="0"/>
              <a:t>Afficher une carte sur laquelle des lieux sont matérialisés</a:t>
            </a:r>
          </a:p>
          <a:p>
            <a:r>
              <a:rPr lang="fr-FR" sz="3200" dirty="0"/>
              <a:t>Position de l'utilisateur indiquée et remise à jour régulièrement</a:t>
            </a:r>
          </a:p>
          <a:p>
            <a:r>
              <a:rPr lang="fr-FR" sz="3200" dirty="0"/>
              <a:t>A proximité d'un lieu : Le smartphone vibre / La carte se réduit / Un descriptif s'affiche</a:t>
            </a:r>
          </a:p>
          <a:p>
            <a:r>
              <a:rPr lang="fr-FR" sz="3200" dirty="0"/>
              <a:t>Au niveau des lieux, prévoir au moins : IUT / Cathédrale / Temple protestant</a:t>
            </a:r>
          </a:p>
        </p:txBody>
      </p:sp>
    </p:spTree>
    <p:extLst>
      <p:ext uri="{BB962C8B-B14F-4D97-AF65-F5344CB8AC3E}">
        <p14:creationId xmlns:p14="http://schemas.microsoft.com/office/powerpoint/2010/main" val="120780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2"/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10439256" y="6172200"/>
            <a:ext cx="1482102" cy="67936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3" name="Google Shape;143;p2"/>
          <p:cNvSpPr/>
          <p:nvPr/>
        </p:nvSpPr>
        <p:spPr>
          <a:xfrm>
            <a:off x="7977352" y="5197178"/>
            <a:ext cx="4211600" cy="1660822"/>
          </a:xfrm>
          <a:custGeom>
            <a:avLst/>
            <a:gdLst/>
            <a:ahLst/>
            <a:cxnLst/>
            <a:rect l="l" t="t" r="r" b="b"/>
            <a:pathLst>
              <a:path w="4211600" h="1660822" extrusionOk="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4" name="Google Shape;144;p2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145" name="Google Shape;145;p2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</p:grpSpPr>
        <p:sp>
          <p:nvSpPr>
            <p:cNvPr id="153" name="Google Shape;153;p2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/>
              <a:ahLst/>
              <a:cxnLst/>
              <a:rect l="l" t="t" r="r" b="b"/>
              <a:pathLst>
                <a:path w="3946874" h="3989641" extrusionOk="0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/>
              <a:ahLst/>
              <a:cxnLst/>
              <a:rect l="l" t="t" r="r" b="b"/>
              <a:pathLst>
                <a:path w="3665410" h="2985611" extrusionOk="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/>
              <a:ahLst/>
              <a:cxnLst/>
              <a:rect l="l" t="t" r="r" b="b"/>
              <a:pathLst>
                <a:path w="285940" h="199072" extrusionOk="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/>
              <a:ahLst/>
              <a:cxnLst/>
              <a:rect l="l" t="t" r="r" b="b"/>
              <a:pathLst>
                <a:path w="655796" h="381190" extrusionOk="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/>
              <a:ahLst/>
              <a:cxnLst/>
              <a:rect l="l" t="t" r="r" b="b"/>
              <a:pathLst>
                <a:path w="2907315" h="1544764" extrusionOk="0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/>
              <a:ahLst/>
              <a:cxnLst/>
              <a:rect l="l" t="t" r="r" b="b"/>
              <a:pathLst>
                <a:path w="3168300" h="1952434" extrusionOk="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/>
              <a:ahLst/>
              <a:cxnLst/>
              <a:rect l="l" t="t" r="r" b="b"/>
              <a:pathLst>
                <a:path w="3356800" h="2452020" extrusionOk="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60" name="Google Shape;16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EDFFF4"/>
              </a:gs>
              <a:gs pos="74000">
                <a:srgbClr val="92D050"/>
              </a:gs>
              <a:gs pos="83000">
                <a:srgbClr val="A5F89C"/>
              </a:gs>
              <a:gs pos="100000">
                <a:srgbClr val="00B050"/>
              </a:gs>
            </a:gsLst>
            <a:lin ang="5400000" scaled="0"/>
          </a:gra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3" name="Google Shape;163;p2"/>
          <p:cNvGrpSpPr/>
          <p:nvPr/>
        </p:nvGrpSpPr>
        <p:grpSpPr>
          <a:xfrm>
            <a:off x="16931" y="-3086"/>
            <a:ext cx="7904844" cy="6887019"/>
            <a:chOff x="16931" y="-3086"/>
            <a:chExt cx="7904844" cy="6887019"/>
          </a:xfrm>
        </p:grpSpPr>
        <p:sp>
          <p:nvSpPr>
            <p:cNvPr id="164" name="Google Shape;164;p2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470919" y="61392"/>
              <a:ext cx="4450856" cy="6822541"/>
            </a:xfrm>
            <a:custGeom>
              <a:avLst/>
              <a:gdLst/>
              <a:ahLst/>
              <a:cxnLst/>
              <a:rect l="l" t="t" r="r" b="b"/>
              <a:pathLst>
                <a:path w="2478714" h="3799522" extrusionOk="0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7274" y="1582560"/>
              <a:ext cx="4133888" cy="5301373"/>
            </a:xfrm>
            <a:custGeom>
              <a:avLst/>
              <a:gdLst/>
              <a:ahLst/>
              <a:cxnLst/>
              <a:rect l="l" t="t" r="r" b="b"/>
              <a:pathLst>
                <a:path w="2302192" h="2952373" extrusionOk="0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6931" y="3518322"/>
              <a:ext cx="2880722" cy="3317378"/>
            </a:xfrm>
            <a:custGeom>
              <a:avLst/>
              <a:gdLst/>
              <a:ahLst/>
              <a:cxnLst/>
              <a:rect l="l" t="t" r="r" b="b"/>
              <a:pathLst>
                <a:path w="1604295" h="1847472" extrusionOk="0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7969" y="2957679"/>
              <a:ext cx="2196245" cy="3010367"/>
            </a:xfrm>
            <a:custGeom>
              <a:avLst/>
              <a:gdLst/>
              <a:ahLst/>
              <a:cxnLst/>
              <a:rect l="l" t="t" r="r" b="b"/>
              <a:pathLst>
                <a:path w="1223105" h="1676495" extrusionOk="0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234043" y="2855696"/>
              <a:ext cx="1200999" cy="3994030"/>
            </a:xfrm>
            <a:custGeom>
              <a:avLst/>
              <a:gdLst/>
              <a:ahLst/>
              <a:cxnLst/>
              <a:rect l="l" t="t" r="r" b="b"/>
              <a:pathLst>
                <a:path w="668845" h="2224304" extrusionOk="0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17437" y="5668418"/>
              <a:ext cx="1982111" cy="1181308"/>
            </a:xfrm>
            <a:custGeom>
              <a:avLst/>
              <a:gdLst/>
              <a:ahLst/>
              <a:cxnLst/>
              <a:rect l="l" t="t" r="r" b="b"/>
              <a:pathLst>
                <a:path w="1103852" h="657879" extrusionOk="0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7103" y="25817"/>
              <a:ext cx="2282549" cy="5138883"/>
            </a:xfrm>
            <a:custGeom>
              <a:avLst/>
              <a:gdLst/>
              <a:ahLst/>
              <a:cxnLst/>
              <a:rect l="l" t="t" r="r" b="b"/>
              <a:pathLst>
                <a:path w="1271168" h="2861881" extrusionOk="0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7103" y="53524"/>
              <a:ext cx="1650357" cy="4733534"/>
            </a:xfrm>
            <a:custGeom>
              <a:avLst/>
              <a:gdLst/>
              <a:ahLst/>
              <a:cxnLst/>
              <a:rect l="l" t="t" r="r" b="b"/>
              <a:pathLst>
                <a:path w="919096" h="2636139" extrusionOk="0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103" y="379002"/>
              <a:ext cx="1123546" cy="4116271"/>
            </a:xfrm>
            <a:custGeom>
              <a:avLst/>
              <a:gdLst/>
              <a:ahLst/>
              <a:cxnLst/>
              <a:rect l="l" t="t" r="r" b="b"/>
              <a:pathLst>
                <a:path w="625711" h="2292381" extrusionOk="0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7103" y="798206"/>
              <a:ext cx="756945" cy="3350210"/>
            </a:xfrm>
            <a:custGeom>
              <a:avLst/>
              <a:gdLst/>
              <a:ahLst/>
              <a:cxnLst/>
              <a:rect l="l" t="t" r="r" b="b"/>
              <a:pathLst>
                <a:path w="421548" h="1865756" extrusionOk="0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103" y="1247513"/>
              <a:ext cx="515229" cy="2438941"/>
            </a:xfrm>
            <a:custGeom>
              <a:avLst/>
              <a:gdLst/>
              <a:ahLst/>
              <a:cxnLst/>
              <a:rect l="l" t="t" r="r" b="b"/>
              <a:pathLst>
                <a:path w="286935" h="1358264" extrusionOk="0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7103" y="1752232"/>
              <a:ext cx="300409" cy="1599679"/>
            </a:xfrm>
            <a:custGeom>
              <a:avLst/>
              <a:gdLst/>
              <a:ahLst/>
              <a:cxnLst/>
              <a:rect l="l" t="t" r="r" b="b"/>
              <a:pathLst>
                <a:path w="167300" h="890873" extrusionOk="0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131253" y="14016"/>
              <a:ext cx="5523537" cy="3012568"/>
            </a:xfrm>
            <a:custGeom>
              <a:avLst/>
              <a:gdLst/>
              <a:ahLst/>
              <a:cxnLst/>
              <a:rect l="l" t="t" r="r" b="b"/>
              <a:pathLst>
                <a:path w="3076098" h="1677721" extrusionOk="0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687455" y="75587"/>
              <a:ext cx="4681672" cy="2637228"/>
            </a:xfrm>
            <a:custGeom>
              <a:avLst/>
              <a:gdLst/>
              <a:ahLst/>
              <a:cxnLst/>
              <a:rect l="l" t="t" r="r" b="b"/>
              <a:pathLst>
                <a:path w="2607257" h="1468691" extrusionOk="0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210305" y="31802"/>
              <a:ext cx="3763077" cy="2110194"/>
            </a:xfrm>
            <a:custGeom>
              <a:avLst/>
              <a:gdLst/>
              <a:ahLst/>
              <a:cxnLst/>
              <a:rect l="l" t="t" r="r" b="b"/>
              <a:pathLst>
                <a:path w="2095685" h="1175182" extrusionOk="0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1" name="Google Shape;181;p2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82" name="Google Shape;182;p2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183" name="Google Shape;183;p2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/>
                <a:ahLst/>
                <a:cxnLst/>
                <a:rect l="l" t="t" r="r" b="b"/>
                <a:pathLst>
                  <a:path w="3946874" h="3989641" extrusionOk="0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/>
                <a:ahLst/>
                <a:cxnLst/>
                <a:rect l="l" t="t" r="r" b="b"/>
                <a:pathLst>
                  <a:path w="3665410" h="2985611" extrusionOk="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285940" h="199072" extrusionOk="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/>
                <a:ahLst/>
                <a:cxnLst/>
                <a:rect l="l" t="t" r="r" b="b"/>
                <a:pathLst>
                  <a:path w="655796" h="381190" extrusionOk="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/>
                <a:ahLst/>
                <a:cxnLst/>
                <a:rect l="l" t="t" r="r" b="b"/>
                <a:pathLst>
                  <a:path w="2907315" h="1544764" extrusionOk="0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/>
                <a:ahLst/>
                <a:cxnLst/>
                <a:rect l="l" t="t" r="r" b="b"/>
                <a:pathLst>
                  <a:path w="3168300" h="1952434" extrusionOk="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/>
                <a:ahLst/>
                <a:cxnLst/>
                <a:rect l="l" t="t" r="r" b="b"/>
                <a:pathLst>
                  <a:path w="3356800" h="2452020" extrusionOk="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90" name="Google Shape;190;p2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/>
              <a:ahLst/>
              <a:cxnLst/>
              <a:rect l="l" t="t" r="r" b="b"/>
              <a:pathLst>
                <a:path w="4211600" h="1660822" extrusionOk="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1" name="Google Shape;191;p2"/>
          <p:cNvSpPr txBox="1"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Rockwell"/>
              <a:buNone/>
            </a:pPr>
            <a: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ckwell"/>
                <a:ea typeface="Rockwell"/>
                <a:cs typeface="Rockwell"/>
                <a:sym typeface="Rockwell"/>
              </a:rPr>
              <a:t>Suivi du travail </a:t>
            </a:r>
            <a: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</a:t>
            </a:r>
            <a: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ckwell"/>
                <a:ea typeface="Rockwell"/>
                <a:cs typeface="Rockwell"/>
                <a:sym typeface="Rockwell"/>
              </a:rPr>
              <a:t>ffectué </a:t>
            </a:r>
            <a:b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durant la semaine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5" name="Google Shape;1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5191" y="4233246"/>
            <a:ext cx="2379151" cy="237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2"/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2" name="Google Shape;142;p2"/>
          <p:cNvSpPr/>
          <p:nvPr/>
        </p:nvSpPr>
        <p:spPr>
          <a:xfrm>
            <a:off x="10439256" y="6172200"/>
            <a:ext cx="1482102" cy="679363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/>
          </a:p>
        </p:txBody>
      </p:sp>
      <p:sp>
        <p:nvSpPr>
          <p:cNvPr id="143" name="Google Shape;143;p2"/>
          <p:cNvSpPr/>
          <p:nvPr/>
        </p:nvSpPr>
        <p:spPr>
          <a:xfrm>
            <a:off x="7977352" y="5197178"/>
            <a:ext cx="4211600" cy="1660822"/>
          </a:xfrm>
          <a:custGeom>
            <a:avLst/>
            <a:gdLst/>
            <a:ahLst/>
            <a:cxnLst/>
            <a:rect l="l" t="t" r="r" b="b"/>
            <a:pathLst>
              <a:path w="4211600" h="1660822" extrusionOk="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4" name="Google Shape;144;p2"/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</p:grpSpPr>
        <p:sp>
          <p:nvSpPr>
            <p:cNvPr id="145" name="Google Shape;145;p2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2" name="Google Shape;152;p2"/>
          <p:cNvGrpSpPr/>
          <p:nvPr/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</p:grpSpPr>
        <p:sp>
          <p:nvSpPr>
            <p:cNvPr id="153" name="Google Shape;153;p2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/>
              <a:ahLst/>
              <a:cxnLst/>
              <a:rect l="l" t="t" r="r" b="b"/>
              <a:pathLst>
                <a:path w="3946874" h="3989641" extrusionOk="0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/>
              <a:ahLst/>
              <a:cxnLst/>
              <a:rect l="l" t="t" r="r" b="b"/>
              <a:pathLst>
                <a:path w="3665410" h="2985611" extrusionOk="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/>
              <a:ahLst/>
              <a:cxnLst/>
              <a:rect l="l" t="t" r="r" b="b"/>
              <a:pathLst>
                <a:path w="285940" h="199072" extrusionOk="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/>
              <a:ahLst/>
              <a:cxnLst/>
              <a:rect l="l" t="t" r="r" b="b"/>
              <a:pathLst>
                <a:path w="655796" h="381190" extrusionOk="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/>
              <a:ahLst/>
              <a:cxnLst/>
              <a:rect l="l" t="t" r="r" b="b"/>
              <a:pathLst>
                <a:path w="2907315" h="1544764" extrusionOk="0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/>
              <a:ahLst/>
              <a:cxnLst/>
              <a:rect l="l" t="t" r="r" b="b"/>
              <a:pathLst>
                <a:path w="3168300" h="1952434" extrusionOk="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/>
              <a:ahLst/>
              <a:cxnLst/>
              <a:rect l="l" t="t" r="r" b="b"/>
              <a:pathLst>
                <a:path w="3356800" h="2452020" extrusionOk="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60" name="Google Shape;160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EDFFF4"/>
              </a:gs>
              <a:gs pos="74000">
                <a:srgbClr val="92D050"/>
              </a:gs>
              <a:gs pos="83000">
                <a:srgbClr val="A5F89C"/>
              </a:gs>
              <a:gs pos="100000">
                <a:srgbClr val="00B050"/>
              </a:gs>
            </a:gsLst>
            <a:lin ang="5400000" scaled="0"/>
          </a:gra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cap="none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3" name="Google Shape;163;p2"/>
          <p:cNvGrpSpPr/>
          <p:nvPr/>
        </p:nvGrpSpPr>
        <p:grpSpPr>
          <a:xfrm>
            <a:off x="16931" y="-3086"/>
            <a:ext cx="7904844" cy="6887019"/>
            <a:chOff x="16931" y="-3086"/>
            <a:chExt cx="7904844" cy="6887019"/>
          </a:xfrm>
        </p:grpSpPr>
        <p:sp>
          <p:nvSpPr>
            <p:cNvPr id="164" name="Google Shape;164;p2"/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470919" y="61392"/>
              <a:ext cx="4450856" cy="6822541"/>
            </a:xfrm>
            <a:custGeom>
              <a:avLst/>
              <a:gdLst/>
              <a:ahLst/>
              <a:cxnLst/>
              <a:rect l="l" t="t" r="r" b="b"/>
              <a:pathLst>
                <a:path w="2478714" h="3799522" extrusionOk="0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7274" y="1582560"/>
              <a:ext cx="4133888" cy="5301373"/>
            </a:xfrm>
            <a:custGeom>
              <a:avLst/>
              <a:gdLst/>
              <a:ahLst/>
              <a:cxnLst/>
              <a:rect l="l" t="t" r="r" b="b"/>
              <a:pathLst>
                <a:path w="2302192" h="2952373" extrusionOk="0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6931" y="3518322"/>
              <a:ext cx="2880722" cy="3317378"/>
            </a:xfrm>
            <a:custGeom>
              <a:avLst/>
              <a:gdLst/>
              <a:ahLst/>
              <a:cxnLst/>
              <a:rect l="l" t="t" r="r" b="b"/>
              <a:pathLst>
                <a:path w="1604295" h="1847472" extrusionOk="0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7969" y="2957679"/>
              <a:ext cx="2196245" cy="3010367"/>
            </a:xfrm>
            <a:custGeom>
              <a:avLst/>
              <a:gdLst/>
              <a:ahLst/>
              <a:cxnLst/>
              <a:rect l="l" t="t" r="r" b="b"/>
              <a:pathLst>
                <a:path w="1223105" h="1676495" extrusionOk="0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234043" y="2855696"/>
              <a:ext cx="1200999" cy="3994030"/>
            </a:xfrm>
            <a:custGeom>
              <a:avLst/>
              <a:gdLst/>
              <a:ahLst/>
              <a:cxnLst/>
              <a:rect l="l" t="t" r="r" b="b"/>
              <a:pathLst>
                <a:path w="668845" h="2224304" extrusionOk="0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17437" y="5668418"/>
              <a:ext cx="1982111" cy="1181308"/>
            </a:xfrm>
            <a:custGeom>
              <a:avLst/>
              <a:gdLst/>
              <a:ahLst/>
              <a:cxnLst/>
              <a:rect l="l" t="t" r="r" b="b"/>
              <a:pathLst>
                <a:path w="1103852" h="657879" extrusionOk="0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7103" y="25817"/>
              <a:ext cx="2282549" cy="5138883"/>
            </a:xfrm>
            <a:custGeom>
              <a:avLst/>
              <a:gdLst/>
              <a:ahLst/>
              <a:cxnLst/>
              <a:rect l="l" t="t" r="r" b="b"/>
              <a:pathLst>
                <a:path w="1271168" h="2861881" extrusionOk="0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7103" y="53524"/>
              <a:ext cx="1650357" cy="4733534"/>
            </a:xfrm>
            <a:custGeom>
              <a:avLst/>
              <a:gdLst/>
              <a:ahLst/>
              <a:cxnLst/>
              <a:rect l="l" t="t" r="r" b="b"/>
              <a:pathLst>
                <a:path w="919096" h="2636139" extrusionOk="0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103" y="379002"/>
              <a:ext cx="1123546" cy="4116271"/>
            </a:xfrm>
            <a:custGeom>
              <a:avLst/>
              <a:gdLst/>
              <a:ahLst/>
              <a:cxnLst/>
              <a:rect l="l" t="t" r="r" b="b"/>
              <a:pathLst>
                <a:path w="625711" h="2292381" extrusionOk="0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7103" y="798206"/>
              <a:ext cx="756945" cy="3350210"/>
            </a:xfrm>
            <a:custGeom>
              <a:avLst/>
              <a:gdLst/>
              <a:ahLst/>
              <a:cxnLst/>
              <a:rect l="l" t="t" r="r" b="b"/>
              <a:pathLst>
                <a:path w="421548" h="1865756" extrusionOk="0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103" y="1247513"/>
              <a:ext cx="515229" cy="2438941"/>
            </a:xfrm>
            <a:custGeom>
              <a:avLst/>
              <a:gdLst/>
              <a:ahLst/>
              <a:cxnLst/>
              <a:rect l="l" t="t" r="r" b="b"/>
              <a:pathLst>
                <a:path w="286935" h="1358264" extrusionOk="0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7103" y="1752232"/>
              <a:ext cx="300409" cy="1599679"/>
            </a:xfrm>
            <a:custGeom>
              <a:avLst/>
              <a:gdLst/>
              <a:ahLst/>
              <a:cxnLst/>
              <a:rect l="l" t="t" r="r" b="b"/>
              <a:pathLst>
                <a:path w="167300" h="890873" extrusionOk="0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131253" y="14016"/>
              <a:ext cx="5523537" cy="3012568"/>
            </a:xfrm>
            <a:custGeom>
              <a:avLst/>
              <a:gdLst/>
              <a:ahLst/>
              <a:cxnLst/>
              <a:rect l="l" t="t" r="r" b="b"/>
              <a:pathLst>
                <a:path w="3076098" h="1677721" extrusionOk="0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687455" y="75587"/>
              <a:ext cx="4681672" cy="2637228"/>
            </a:xfrm>
            <a:custGeom>
              <a:avLst/>
              <a:gdLst/>
              <a:ahLst/>
              <a:cxnLst/>
              <a:rect l="l" t="t" r="r" b="b"/>
              <a:pathLst>
                <a:path w="2607257" h="1468691" extrusionOk="0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210305" y="31802"/>
              <a:ext cx="3763077" cy="2110194"/>
            </a:xfrm>
            <a:custGeom>
              <a:avLst/>
              <a:gdLst/>
              <a:ahLst/>
              <a:cxnLst/>
              <a:rect l="l" t="t" r="r" b="b"/>
              <a:pathLst>
                <a:path w="2095685" h="1175182" extrusionOk="0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3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1" name="Google Shape;181;p2"/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/>
              <a:ahLst/>
              <a:cxnLst/>
              <a:rect l="l" t="t" r="r" b="b"/>
              <a:pathLst>
                <a:path w="1482102" h="679363" extrusionOk="0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82" name="Google Shape;182;p2"/>
            <p:cNvGrpSpPr/>
            <p:nvPr/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</p:grpSpPr>
          <p:sp>
            <p:nvSpPr>
              <p:cNvPr id="183" name="Google Shape;183;p2"/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/>
                <a:ahLst/>
                <a:cxnLst/>
                <a:rect l="l" t="t" r="r" b="b"/>
                <a:pathLst>
                  <a:path w="3946874" h="3989641" extrusionOk="0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/>
                <a:ahLst/>
                <a:cxnLst/>
                <a:rect l="l" t="t" r="r" b="b"/>
                <a:pathLst>
                  <a:path w="3665410" h="2985611" extrusionOk="0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285940" h="199072" extrusionOk="0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/>
                <a:ahLst/>
                <a:cxnLst/>
                <a:rect l="l" t="t" r="r" b="b"/>
                <a:pathLst>
                  <a:path w="655796" h="381190" extrusionOk="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/>
                <a:ahLst/>
                <a:cxnLst/>
                <a:rect l="l" t="t" r="r" b="b"/>
                <a:pathLst>
                  <a:path w="2907315" h="1544764" extrusionOk="0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/>
                <a:ahLst/>
                <a:cxnLst/>
                <a:rect l="l" t="t" r="r" b="b"/>
                <a:pathLst>
                  <a:path w="3168300" h="1952434" extrusionOk="0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/>
                <a:ahLst/>
                <a:cxnLst/>
                <a:rect l="l" t="t" r="r" b="b"/>
                <a:pathLst>
                  <a:path w="3356800" h="2452020" extrusionOk="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 cmpd="sng">
                <a:solidFill>
                  <a:schemeClr val="accent2">
                    <a:alpha val="34901"/>
                  </a:schemeClr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90" name="Google Shape;190;p2"/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/>
              <a:ahLst/>
              <a:cxnLst/>
              <a:rect l="l" t="t" r="r" b="b"/>
              <a:pathLst>
                <a:path w="4211600" h="1660822" extrusionOk="0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1" name="Google Shape;191;p2"/>
          <p:cNvSpPr txBox="1"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Rockwell"/>
              <a:buNone/>
            </a:pPr>
            <a:r>
              <a:rPr lang="fr-FR" sz="6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Interface utilisateur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3ef27c052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A1633"/>
                </a:solidFill>
              </a:rPr>
              <a:t>Croquis / Cahier des charges (1)</a:t>
            </a:r>
            <a:endParaRPr/>
          </a:p>
        </p:txBody>
      </p:sp>
      <p:sp>
        <p:nvSpPr>
          <p:cNvPr id="201" name="Google Shape;201;g113ef27c052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g113ef27c05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4910550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13ef27c05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075" y="1825625"/>
            <a:ext cx="6048724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13ef27c052_0_0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Quattrocento Sans"/>
                <a:ea typeface="Quattrocento Sans"/>
                <a:cs typeface="Quattrocento Sans"/>
                <a:sym typeface="Quattrocento Sans"/>
              </a:rPr>
              <a:t>Jour 1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3ef27c052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1A1633"/>
                </a:solidFill>
              </a:rPr>
              <a:t>Croquis / Cahier des charges (1)</a:t>
            </a:r>
            <a:endParaRPr/>
          </a:p>
        </p:txBody>
      </p:sp>
      <p:sp>
        <p:nvSpPr>
          <p:cNvPr id="201" name="Google Shape;201;g113ef27c052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dirty="0"/>
              <a:t>Création de comptes ?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4000" b="1" dirty="0"/>
              <a:t>-&gt; Utilisation rapide et simple de l’application accessible à tous </a:t>
            </a:r>
            <a:endParaRPr sz="4000" b="1" dirty="0"/>
          </a:p>
        </p:txBody>
      </p:sp>
      <p:sp>
        <p:nvSpPr>
          <p:cNvPr id="204" name="Google Shape;204;g113ef27c052_0_0"/>
          <p:cNvSpPr txBox="1"/>
          <p:nvPr/>
        </p:nvSpPr>
        <p:spPr>
          <a:xfrm>
            <a:off x="10803175" y="6311625"/>
            <a:ext cx="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Quattrocento Sans"/>
                <a:ea typeface="Quattrocento Sans"/>
                <a:cs typeface="Quattrocento Sans"/>
                <a:sym typeface="Quattrocento Sans"/>
              </a:rPr>
              <a:t>Jour 1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262518085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Personnalisé 1">
      <a:dk1>
        <a:srgbClr val="000000"/>
      </a:dk1>
      <a:lt1>
        <a:srgbClr val="FFFFFF"/>
      </a:lt1>
      <a:dk2>
        <a:srgbClr val="1A1633"/>
      </a:dk2>
      <a:lt2>
        <a:srgbClr val="F0F3F3"/>
      </a:lt2>
      <a:accent1>
        <a:srgbClr val="00B050"/>
      </a:accent1>
      <a:accent2>
        <a:srgbClr val="217D2C"/>
      </a:accent2>
      <a:accent3>
        <a:srgbClr val="9FE45A"/>
      </a:accent3>
      <a:accent4>
        <a:srgbClr val="7D3BB1"/>
      </a:accent4>
      <a:accent5>
        <a:srgbClr val="5E4DC3"/>
      </a:accent5>
      <a:accent6>
        <a:srgbClr val="3B5BB1"/>
      </a:accent6>
      <a:hlink>
        <a:srgbClr val="7450C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555</Words>
  <Application>Microsoft Office PowerPoint</Application>
  <PresentationFormat>Grand écran</PresentationFormat>
  <Paragraphs>116</Paragraphs>
  <Slides>35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Avenir</vt:lpstr>
      <vt:lpstr>Rockwell</vt:lpstr>
      <vt:lpstr>Arial</vt:lpstr>
      <vt:lpstr>Bahnschrift Condensed</vt:lpstr>
      <vt:lpstr>Bahnschrift Light Condensed</vt:lpstr>
      <vt:lpstr>Quattrocento Sans</vt:lpstr>
      <vt:lpstr>Alagard</vt:lpstr>
      <vt:lpstr>ExploreVTI</vt:lpstr>
      <vt:lpstr>Présentation finale Application mobile « Tourisme à Metz »</vt:lpstr>
      <vt:lpstr>Sommaire</vt:lpstr>
      <vt:lpstr>Résumé du sujet du Projet Tutoré</vt:lpstr>
      <vt:lpstr>Projet tutoré S4</vt:lpstr>
      <vt:lpstr>Présentation PowerPoint</vt:lpstr>
      <vt:lpstr>Suivi du travail effectué  durant la semaine</vt:lpstr>
      <vt:lpstr>Interface utilisateur</vt:lpstr>
      <vt:lpstr>Croquis / Cahier des charges (1)</vt:lpstr>
      <vt:lpstr>Croquis / Cahier des charges (1)</vt:lpstr>
      <vt:lpstr>Croquis / Cahier des charges (2)</vt:lpstr>
      <vt:lpstr>Charte graphique définie</vt:lpstr>
      <vt:lpstr>Création de marqueurs personnalisés </vt:lpstr>
      <vt:lpstr>Création et implémentation du logo de l’appli</vt:lpstr>
      <vt:lpstr>Design de l’Application Croquis et maquettes implémentés</vt:lpstr>
      <vt:lpstr>Gestion des données</vt:lpstr>
      <vt:lpstr>Création de la base de données</vt:lpstr>
      <vt:lpstr>Différents types de lieux</vt:lpstr>
      <vt:lpstr>Fonctionnalités</vt:lpstr>
      <vt:lpstr>Réalisation de la page principale</vt:lpstr>
      <vt:lpstr>Appli avec géolocalisation fonctionnelle</vt:lpstr>
      <vt:lpstr>Pop-ups détaillés</vt:lpstr>
      <vt:lpstr>Création de la Barre de navigation</vt:lpstr>
      <vt:lpstr>Ajout de la fonctionnalité de sélection des markers</vt:lpstr>
      <vt:lpstr>Ajout d’un mode Nuit pour la carte</vt:lpstr>
      <vt:lpstr>Ajout d’un « Easter Egg »</vt:lpstr>
      <vt:lpstr>Problèmes rencontrés</vt:lpstr>
      <vt:lpstr>Problème 1 : Utilisation de la base de données avec Cordova</vt:lpstr>
      <vt:lpstr>Problème 2 : Optimisation de la détection des markers</vt:lpstr>
      <vt:lpstr>Solution sélection des markers</vt:lpstr>
      <vt:lpstr>Problème 3 : Menu Marker Maker</vt:lpstr>
      <vt:lpstr>Problème 3 : Menu Marker Maker</vt:lpstr>
      <vt:lpstr>Résultat final du travail effectué</vt:lpstr>
      <vt:lpstr>Présentation PowerPoint</vt:lpstr>
      <vt:lpstr>Démonstration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finale Application mobile « Tourisme à Metz »</dc:title>
  <dc:creator>Jean Baptiste Milon</dc:creator>
  <cp:lastModifiedBy>Jean Baptiste Milon</cp:lastModifiedBy>
  <cp:revision>21</cp:revision>
  <dcterms:created xsi:type="dcterms:W3CDTF">2022-02-21T00:34:09Z</dcterms:created>
  <dcterms:modified xsi:type="dcterms:W3CDTF">2022-02-25T11:20:27Z</dcterms:modified>
</cp:coreProperties>
</file>